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7"/>
  </p:notesMasterIdLst>
  <p:sldIdLst>
    <p:sldId id="256" r:id="rId5"/>
    <p:sldId id="257" r:id="rId6"/>
    <p:sldId id="261" r:id="rId7"/>
    <p:sldId id="262" r:id="rId8"/>
    <p:sldId id="263" r:id="rId9"/>
    <p:sldId id="264" r:id="rId10"/>
    <p:sldId id="265" r:id="rId11"/>
    <p:sldId id="267" r:id="rId12"/>
    <p:sldId id="268" r:id="rId13"/>
    <p:sldId id="266" r:id="rId14"/>
    <p:sldId id="269" r:id="rId15"/>
    <p:sldId id="270" r:id="rId16"/>
    <p:sldId id="271" r:id="rId17"/>
    <p:sldId id="272" r:id="rId18"/>
    <p:sldId id="273" r:id="rId19"/>
    <p:sldId id="276" r:id="rId20"/>
    <p:sldId id="277" r:id="rId21"/>
    <p:sldId id="278" r:id="rId22"/>
    <p:sldId id="275" r:id="rId23"/>
    <p:sldId id="280" r:id="rId24"/>
    <p:sldId id="279" r:id="rId25"/>
    <p:sldId id="281" r:id="rId26"/>
    <p:sldId id="283" r:id="rId27"/>
    <p:sldId id="282" r:id="rId28"/>
    <p:sldId id="284" r:id="rId29"/>
    <p:sldId id="285" r:id="rId30"/>
    <p:sldId id="286" r:id="rId31"/>
    <p:sldId id="287" r:id="rId32"/>
    <p:sldId id="288" r:id="rId33"/>
    <p:sldId id="289" r:id="rId34"/>
    <p:sldId id="290" r:id="rId35"/>
    <p:sldId id="291" r:id="rId36"/>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8092"/>
    <a:srgbClr val="114EC0"/>
    <a:srgbClr val="DBC19A"/>
    <a:srgbClr val="A7B8CC"/>
    <a:srgbClr val="D8DFE6"/>
    <a:srgbClr val="DD463F"/>
    <a:srgbClr val="FEFB40"/>
    <a:srgbClr val="51C654"/>
    <a:srgbClr val="5D81BD"/>
    <a:srgbClr val="EFEF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5371A1C-6522-4B44-839F-86C746144A00}" v="1" dt="2021-10-18T21:41:08.129"/>
    <p1510:client id="{56F8DB39-0AC5-4C75-A133-51A93DE719F7}" v="6" dt="2021-10-17T19:03:20.950"/>
    <p1510:client id="{AA466B25-5265-4115-BC90-C4522F59EB98}" v="6" dt="2020-10-06T09:20:40.948"/>
    <p1510:client id="{C2CAC78A-4508-4A30-B638-42B460E49345}" v="1" dt="2020-10-17T18:06:30.61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69838" autoAdjust="0"/>
  </p:normalViewPr>
  <p:slideViewPr>
    <p:cSldViewPr snapToGrid="0">
      <p:cViewPr varScale="1">
        <p:scale>
          <a:sx n="80" d="100"/>
          <a:sy n="80" d="100"/>
        </p:scale>
        <p:origin x="1734" y="12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Peterek" userId="S::it1718@sspu-opava.cz::3dfc2c6c-51cd-44f0-8839-8038bc8ab6fc" providerId="AD" clId="Web-{AA466B25-5265-4115-BC90-C4522F59EB98}"/>
    <pc:docChg chg="modSld">
      <pc:chgData name="Daniel Peterek" userId="S::it1718@sspu-opava.cz::3dfc2c6c-51cd-44f0-8839-8038bc8ab6fc" providerId="AD" clId="Web-{AA466B25-5265-4115-BC90-C4522F59EB98}" dt="2020-10-06T09:20:37.995" v="1" actId="1076"/>
      <pc:docMkLst>
        <pc:docMk/>
      </pc:docMkLst>
      <pc:sldChg chg="modSp">
        <pc:chgData name="Daniel Peterek" userId="S::it1718@sspu-opava.cz::3dfc2c6c-51cd-44f0-8839-8038bc8ab6fc" providerId="AD" clId="Web-{AA466B25-5265-4115-BC90-C4522F59EB98}" dt="2020-10-06T09:20:37.995" v="1" actId="1076"/>
        <pc:sldMkLst>
          <pc:docMk/>
          <pc:sldMk cId="2119845309" sldId="257"/>
        </pc:sldMkLst>
        <pc:spChg chg="mod">
          <ac:chgData name="Daniel Peterek" userId="S::it1718@sspu-opava.cz::3dfc2c6c-51cd-44f0-8839-8038bc8ab6fc" providerId="AD" clId="Web-{AA466B25-5265-4115-BC90-C4522F59EB98}" dt="2020-10-06T09:20:37.995" v="1" actId="1076"/>
          <ac:spMkLst>
            <pc:docMk/>
            <pc:sldMk cId="2119845309" sldId="257"/>
            <ac:spMk id="31" creationId="{00000000-0000-0000-0000-000000000000}"/>
          </ac:spMkLst>
        </pc:spChg>
      </pc:sldChg>
    </pc:docChg>
  </pc:docChgLst>
  <pc:docChgLst>
    <pc:chgData name="Ondřej Marek" userId="S::it1715@sspu-opava.cz::8f46e142-0087-4ec9-ba6c-6f6acc4e0675" providerId="AD" clId="Web-{C2CAC78A-4508-4A30-B638-42B460E49345}"/>
    <pc:docChg chg="modSld">
      <pc:chgData name="Ondřej Marek" userId="S::it1715@sspu-opava.cz::8f46e142-0087-4ec9-ba6c-6f6acc4e0675" providerId="AD" clId="Web-{C2CAC78A-4508-4A30-B638-42B460E49345}" dt="2020-10-17T18:06:30.618" v="0" actId="1076"/>
      <pc:docMkLst>
        <pc:docMk/>
      </pc:docMkLst>
      <pc:sldChg chg="modSp">
        <pc:chgData name="Ondřej Marek" userId="S::it1715@sspu-opava.cz::8f46e142-0087-4ec9-ba6c-6f6acc4e0675" providerId="AD" clId="Web-{C2CAC78A-4508-4A30-B638-42B460E49345}" dt="2020-10-17T18:06:30.618" v="0" actId="1076"/>
        <pc:sldMkLst>
          <pc:docMk/>
          <pc:sldMk cId="1018271504" sldId="275"/>
        </pc:sldMkLst>
        <pc:spChg chg="mod">
          <ac:chgData name="Ondřej Marek" userId="S::it1715@sspu-opava.cz::8f46e142-0087-4ec9-ba6c-6f6acc4e0675" providerId="AD" clId="Web-{C2CAC78A-4508-4A30-B638-42B460E49345}" dt="2020-10-17T18:06:30.618" v="0" actId="1076"/>
          <ac:spMkLst>
            <pc:docMk/>
            <pc:sldMk cId="1018271504" sldId="275"/>
            <ac:spMk id="30" creationId="{00000000-0000-0000-0000-000000000000}"/>
          </ac:spMkLst>
        </pc:spChg>
      </pc:sldChg>
    </pc:docChg>
  </pc:docChgLst>
  <pc:docChgLst>
    <pc:chgData name="Viktor Zwinger" userId="S::it1830@sspu-opava.cz::7569e569-736d-439f-88c5-7682a5735339" providerId="AD" clId="Web-{56F8DB39-0AC5-4C75-A133-51A93DE719F7}"/>
    <pc:docChg chg="modSld">
      <pc:chgData name="Viktor Zwinger" userId="S::it1830@sspu-opava.cz::7569e569-736d-439f-88c5-7682a5735339" providerId="AD" clId="Web-{56F8DB39-0AC5-4C75-A133-51A93DE719F7}" dt="2021-10-17T19:03:19.091" v="1" actId="1076"/>
      <pc:docMkLst>
        <pc:docMk/>
      </pc:docMkLst>
      <pc:sldChg chg="modSp">
        <pc:chgData name="Viktor Zwinger" userId="S::it1830@sspu-opava.cz::7569e569-736d-439f-88c5-7682a5735339" providerId="AD" clId="Web-{56F8DB39-0AC5-4C75-A133-51A93DE719F7}" dt="2021-10-17T19:03:19.091" v="1" actId="1076"/>
        <pc:sldMkLst>
          <pc:docMk/>
          <pc:sldMk cId="1992331975" sldId="291"/>
        </pc:sldMkLst>
        <pc:picChg chg="mod">
          <ac:chgData name="Viktor Zwinger" userId="S::it1830@sspu-opava.cz::7569e569-736d-439f-88c5-7682a5735339" providerId="AD" clId="Web-{56F8DB39-0AC5-4C75-A133-51A93DE719F7}" dt="2021-10-17T19:03:19.091" v="1" actId="1076"/>
          <ac:picMkLst>
            <pc:docMk/>
            <pc:sldMk cId="1992331975" sldId="291"/>
            <ac:picMk id="21508" creationId="{00000000-0000-0000-0000-000000000000}"/>
          </ac:picMkLst>
        </pc:picChg>
      </pc:sldChg>
    </pc:docChg>
  </pc:docChgLst>
  <pc:docChgLst>
    <pc:chgData name="Tomáš Foltyn" userId="S::it1803@sspu-opava.cz::e744c7db-f185-4c00-b8bf-84dcef964bf6" providerId="AD" clId="Web-{55371A1C-6522-4B44-839F-86C746144A00}"/>
    <pc:docChg chg="modSld">
      <pc:chgData name="Tomáš Foltyn" userId="S::it1803@sspu-opava.cz::e744c7db-f185-4c00-b8bf-84dcef964bf6" providerId="AD" clId="Web-{55371A1C-6522-4B44-839F-86C746144A00}" dt="2021-10-18T21:41:08.129" v="0" actId="1076"/>
      <pc:docMkLst>
        <pc:docMk/>
      </pc:docMkLst>
      <pc:sldChg chg="modSp">
        <pc:chgData name="Tomáš Foltyn" userId="S::it1803@sspu-opava.cz::e744c7db-f185-4c00-b8bf-84dcef964bf6" providerId="AD" clId="Web-{55371A1C-6522-4B44-839F-86C746144A00}" dt="2021-10-18T21:41:08.129" v="0" actId="1076"/>
        <pc:sldMkLst>
          <pc:docMk/>
          <pc:sldMk cId="475593382" sldId="261"/>
        </pc:sldMkLst>
        <pc:grpChg chg="mod">
          <ac:chgData name="Tomáš Foltyn" userId="S::it1803@sspu-opava.cz::e744c7db-f185-4c00-b8bf-84dcef964bf6" providerId="AD" clId="Web-{55371A1C-6522-4B44-839F-86C746144A00}" dt="2021-10-18T21:41:08.129" v="0" actId="1076"/>
          <ac:grpSpMkLst>
            <pc:docMk/>
            <pc:sldMk cId="475593382" sldId="261"/>
            <ac:grpSpMk id="3" creationId="{00000000-0000-0000-0000-000000000000}"/>
          </ac:grpSpMkLst>
        </pc:grpChg>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40F12-9128-4BAC-B707-6E5357703090}" type="datetimeFigureOut">
              <a:rPr lang="cs-CZ" smtClean="0"/>
              <a:t>18.10.2021</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E273B-5751-4440-8C75-B02687DE6817}" type="slidenum">
              <a:rPr lang="cs-CZ" smtClean="0"/>
              <a:t>‹#›</a:t>
            </a:fld>
            <a:endParaRPr lang="cs-CZ"/>
          </a:p>
        </p:txBody>
      </p:sp>
    </p:spTree>
    <p:extLst>
      <p:ext uri="{BB962C8B-B14F-4D97-AF65-F5344CB8AC3E}">
        <p14:creationId xmlns:p14="http://schemas.microsoft.com/office/powerpoint/2010/main" val="203967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s.wikipedia.org/wiki/IPod" TargetMode="External"/><Relationship Id="rId7" Type="http://schemas.openxmlformats.org/officeDocument/2006/relationships/hyperlink" Target="https://cs.qwe.wiki/wiki/Super_Audio_CD" TargetMode="External"/><Relationship Id="rId2" Type="http://schemas.openxmlformats.org/officeDocument/2006/relationships/slide" Target="../slides/slide17.xml"/><Relationship Id="rId1" Type="http://schemas.openxmlformats.org/officeDocument/2006/relationships/notesMaster" Target="../notesMasters/notesMaster1.xml"/><Relationship Id="rId6" Type="http://schemas.openxmlformats.org/officeDocument/2006/relationships/hyperlink" Target="https://cs.qwe.wiki/wiki/Philips" TargetMode="External"/><Relationship Id="rId5" Type="http://schemas.openxmlformats.org/officeDocument/2006/relationships/hyperlink" Target="https://cs.qwe.wiki/wiki/Sony" TargetMode="External"/><Relationship Id="rId4" Type="http://schemas.openxmlformats.org/officeDocument/2006/relationships/hyperlink" Target="https://cs.qwe.wiki/wiki/Trademark"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s.wikipedia.org/wiki/Transmission_Control_Protocol"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cs.wikipedia.org/wiki/User_Datagram_Protocol"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Zvuk je mechanické vlnění v látkovém prostředí, které je schopno v lidském uchu vyvolat sluchový vjem.</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Zvukové vlny </a:t>
            </a:r>
            <a:r>
              <a:rPr lang="cs-CZ"/>
              <a:t>se mohou šířit v hmotném prostředí, nejčastěji bývá </a:t>
            </a:r>
            <a:r>
              <a:rPr lang="cs-CZ" b="1"/>
              <a:t>vodičem zvuku</a:t>
            </a:r>
            <a:r>
              <a:rPr lang="cs-CZ"/>
              <a:t> vzduch. </a:t>
            </a:r>
          </a:p>
          <a:p>
            <a:pPr marL="171450" indent="-171450">
              <a:lnSpc>
                <a:spcPct val="150000"/>
              </a:lnSpc>
              <a:spcBef>
                <a:spcPts val="600"/>
              </a:spcBef>
              <a:spcAft>
                <a:spcPts val="600"/>
              </a:spcAft>
              <a:buFont typeface="Arial" panose="020B0604020202020204" pitchFamily="34" charset="0"/>
              <a:buChar char="•"/>
            </a:pPr>
            <a:r>
              <a:rPr lang="cs-CZ"/>
              <a:t>Zvuky se šíří i kapalinami (například vodou) nebo pevnými látkami (například stěnami domu). </a:t>
            </a:r>
          </a:p>
          <a:p>
            <a:pPr marL="171450" indent="-171450">
              <a:lnSpc>
                <a:spcPct val="150000"/>
              </a:lnSpc>
              <a:spcBef>
                <a:spcPts val="600"/>
              </a:spcBef>
              <a:spcAft>
                <a:spcPts val="600"/>
              </a:spcAft>
              <a:buFont typeface="Arial" panose="020B0604020202020204" pitchFamily="34" charset="0"/>
              <a:buChar char="•"/>
            </a:pPr>
            <a:r>
              <a:rPr lang="cs-CZ"/>
              <a:t>Ve </a:t>
            </a:r>
            <a:r>
              <a:rPr lang="cs-CZ" b="1"/>
              <a:t>vakuu</a:t>
            </a:r>
            <a:r>
              <a:rPr lang="cs-CZ"/>
              <a:t> zvuk zachytit nemůžeme.</a:t>
            </a:r>
          </a:p>
          <a:p>
            <a:pPr marL="171450" indent="-171450">
              <a:lnSpc>
                <a:spcPct val="150000"/>
              </a:lnSpc>
              <a:spcBef>
                <a:spcPts val="600"/>
              </a:spcBef>
              <a:spcAft>
                <a:spcPts val="600"/>
              </a:spcAft>
              <a:buFont typeface="Arial" panose="020B0604020202020204" pitchFamily="34" charset="0"/>
              <a:buChar char="•"/>
            </a:pPr>
            <a:r>
              <a:rPr lang="cs-CZ"/>
              <a:t>Věda,</a:t>
            </a:r>
            <a:r>
              <a:rPr lang="cs-CZ" baseline="0"/>
              <a:t> která se zabývá zvukem a jeho šířením se nazývá </a:t>
            </a:r>
            <a:r>
              <a:rPr lang="cs-CZ" b="1" baseline="0"/>
              <a:t>akustika</a:t>
            </a:r>
            <a:r>
              <a:rPr lang="cs-CZ" baseline="0"/>
              <a:t>.</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a:t>
            </a:fld>
            <a:endParaRPr lang="cs-CZ"/>
          </a:p>
        </p:txBody>
      </p:sp>
    </p:spTree>
    <p:extLst>
      <p:ext uri="{BB962C8B-B14F-4D97-AF65-F5344CB8AC3E}">
        <p14:creationId xmlns:p14="http://schemas.microsoft.com/office/powerpoint/2010/main" val="987358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fontAlgn="base">
              <a:buFont typeface="Arial" panose="020B0604020202020204" pitchFamily="34" charset="0"/>
              <a:buChar char="•"/>
            </a:pPr>
            <a:r>
              <a:rPr lang="cs-CZ" sz="1200" b="0" i="0" kern="1200">
                <a:solidFill>
                  <a:schemeClr val="tx1"/>
                </a:solidFill>
                <a:effectLst/>
                <a:latin typeface="+mn-lt"/>
                <a:ea typeface="+mn-ea"/>
                <a:cs typeface="+mn-cs"/>
              </a:rPr>
              <a:t>Existují dva hlavní způsoby zpracování a kódování zvuku do formátů kompatibilních s digitálním formátem – PCM a DSD. </a:t>
            </a:r>
          </a:p>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cs-CZ" sz="1200" b="1" i="0" kern="1200">
                <a:solidFill>
                  <a:schemeClr val="tx1"/>
                </a:solidFill>
                <a:effectLst/>
                <a:latin typeface="+mn-lt"/>
                <a:ea typeface="+mn-ea"/>
                <a:cs typeface="+mn-cs"/>
              </a:rPr>
              <a:t>PCM</a:t>
            </a:r>
            <a:r>
              <a:rPr lang="cs-CZ" sz="1200" b="0" i="0" kern="1200">
                <a:solidFill>
                  <a:schemeClr val="tx1"/>
                </a:solidFill>
                <a:effectLst/>
                <a:latin typeface="+mn-lt"/>
                <a:ea typeface="+mn-ea"/>
                <a:cs typeface="+mn-cs"/>
              </a:rPr>
              <a:t>. </a:t>
            </a:r>
            <a:r>
              <a:rPr lang="cs-CZ" sz="1200" b="0" i="1" kern="1200">
                <a:solidFill>
                  <a:schemeClr val="tx1"/>
                </a:solidFill>
                <a:effectLst/>
                <a:latin typeface="+mn-lt"/>
                <a:ea typeface="+mn-ea"/>
                <a:cs typeface="+mn-cs"/>
              </a:rPr>
              <a:t>Pulzně kódová modulace </a:t>
            </a:r>
            <a:r>
              <a:rPr lang="cs-CZ" sz="1200" b="0" i="0" kern="1200">
                <a:solidFill>
                  <a:schemeClr val="tx1"/>
                </a:solidFill>
                <a:effectLst/>
                <a:latin typeface="+mn-lt"/>
                <a:ea typeface="+mn-ea"/>
                <a:cs typeface="+mn-cs"/>
              </a:rPr>
              <a:t>(</a:t>
            </a:r>
            <a:r>
              <a:rPr lang="cs-CZ" sz="1200" b="0" i="1" kern="1200">
                <a:solidFill>
                  <a:schemeClr val="tx1"/>
                </a:solidFill>
                <a:effectLst/>
                <a:latin typeface="+mn-lt"/>
                <a:ea typeface="+mn-ea"/>
                <a:cs typeface="+mn-cs"/>
              </a:rPr>
              <a:t>Pulse Code Modulation</a:t>
            </a:r>
            <a:r>
              <a:rPr lang="cs-CZ" sz="1200" b="0" i="0" kern="1200">
                <a:solidFill>
                  <a:schemeClr val="tx1"/>
                </a:solidFill>
                <a:effectLst/>
                <a:latin typeface="+mn-lt"/>
                <a:ea typeface="+mn-ea"/>
                <a:cs typeface="+mn-cs"/>
              </a:rPr>
              <a:t>) je technologie, která převádí běžné zvukové signály do digitálního formátu. Jedná se přitom o </a:t>
            </a:r>
            <a:r>
              <a:rPr lang="cs-CZ" sz="1200" b="1" i="0" kern="1200">
                <a:solidFill>
                  <a:schemeClr val="tx1"/>
                </a:solidFill>
                <a:effectLst/>
                <a:latin typeface="+mn-lt"/>
                <a:ea typeface="+mn-ea"/>
                <a:cs typeface="+mn-cs"/>
              </a:rPr>
              <a:t>standardní formát digitálního zvuku </a:t>
            </a:r>
            <a:r>
              <a:rPr lang="cs-CZ" sz="1200" b="0" i="0" kern="1200">
                <a:solidFill>
                  <a:schemeClr val="tx1"/>
                </a:solidFill>
                <a:effectLst/>
                <a:latin typeface="+mn-lt"/>
                <a:ea typeface="+mn-ea"/>
                <a:cs typeface="+mn-cs"/>
              </a:rPr>
              <a:t>používaný v počítačích a na discích </a:t>
            </a:r>
            <a:r>
              <a:rPr lang="cs-CZ" sz="1200" b="1" i="0" kern="1200">
                <a:solidFill>
                  <a:schemeClr val="tx1"/>
                </a:solidFill>
                <a:effectLst/>
                <a:latin typeface="+mn-lt"/>
                <a:ea typeface="+mn-ea"/>
                <a:cs typeface="+mn-cs"/>
              </a:rPr>
              <a:t>CD</a:t>
            </a:r>
            <a:r>
              <a:rPr lang="cs-CZ" sz="1200" b="0" i="0" kern="1200">
                <a:solidFill>
                  <a:schemeClr val="tx1"/>
                </a:solidFill>
                <a:effectLst/>
                <a:latin typeface="+mn-lt"/>
                <a:ea typeface="+mn-ea"/>
                <a:cs typeface="+mn-cs"/>
              </a:rPr>
              <a:t>. Vzorkování amplitudy signálu probíhá v rovnoměrných intervalech a jednotlivé vzorky jsou poté řadou digitálních kroků omezeny na nejbližší hodnotu.</a:t>
            </a:r>
          </a:p>
          <a:p>
            <a:pPr marL="171450" marR="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cs-CZ" sz="1200" b="1" i="0" kern="1200">
                <a:solidFill>
                  <a:schemeClr val="tx1"/>
                </a:solidFill>
                <a:effectLst/>
                <a:latin typeface="+mn-lt"/>
                <a:ea typeface="+mn-ea"/>
                <a:cs typeface="+mn-cs"/>
              </a:rPr>
              <a:t>DSD</a:t>
            </a:r>
            <a:r>
              <a:rPr lang="cs-CZ" sz="1200" b="0" i="0" kern="1200">
                <a:solidFill>
                  <a:schemeClr val="tx1"/>
                </a:solidFill>
                <a:effectLst/>
                <a:latin typeface="+mn-lt"/>
                <a:ea typeface="+mn-ea"/>
                <a:cs typeface="+mn-cs"/>
              </a:rPr>
              <a:t>. Technologie </a:t>
            </a:r>
            <a:r>
              <a:rPr lang="cs-CZ" sz="1200" b="0" i="1" kern="1200">
                <a:solidFill>
                  <a:schemeClr val="tx1"/>
                </a:solidFill>
                <a:effectLst/>
                <a:latin typeface="+mn-lt"/>
                <a:ea typeface="+mn-ea"/>
                <a:cs typeface="+mn-cs"/>
              </a:rPr>
              <a:t>Direct-Stream Digital </a:t>
            </a:r>
            <a:r>
              <a:rPr lang="cs-CZ" sz="1200" b="0" i="0" kern="1200">
                <a:solidFill>
                  <a:schemeClr val="tx1"/>
                </a:solidFill>
                <a:effectLst/>
                <a:latin typeface="+mn-lt"/>
                <a:ea typeface="+mn-ea"/>
                <a:cs typeface="+mn-cs"/>
              </a:rPr>
              <a:t>využívá kódování na základě </a:t>
            </a:r>
            <a:r>
              <a:rPr lang="cs-CZ" sz="1200" b="0" i="1" kern="1200">
                <a:solidFill>
                  <a:schemeClr val="tx1"/>
                </a:solidFill>
                <a:effectLst/>
                <a:latin typeface="+mn-lt"/>
                <a:ea typeface="+mn-ea"/>
                <a:cs typeface="+mn-cs"/>
              </a:rPr>
              <a:t>pulzně hustotní modulace </a:t>
            </a:r>
            <a:r>
              <a:rPr lang="cs-CZ" sz="1200" b="0" i="0" kern="1200">
                <a:solidFill>
                  <a:schemeClr val="tx1"/>
                </a:solidFill>
                <a:effectLst/>
                <a:latin typeface="+mn-lt"/>
                <a:ea typeface="+mn-ea"/>
                <a:cs typeface="+mn-cs"/>
              </a:rPr>
              <a:t>(</a:t>
            </a:r>
            <a:r>
              <a:rPr lang="cs-CZ" sz="1200" b="0" i="1" kern="1200">
                <a:solidFill>
                  <a:schemeClr val="tx1"/>
                </a:solidFill>
                <a:effectLst/>
                <a:latin typeface="+mn-lt"/>
                <a:ea typeface="+mn-ea"/>
                <a:cs typeface="+mn-cs"/>
              </a:rPr>
              <a:t>PDM</a:t>
            </a:r>
            <a:r>
              <a:rPr lang="cs-CZ" sz="1200" b="0" i="0" kern="1200">
                <a:solidFill>
                  <a:schemeClr val="tx1"/>
                </a:solidFill>
                <a:effectLst/>
                <a:latin typeface="+mn-lt"/>
                <a:ea typeface="+mn-ea"/>
                <a:cs typeface="+mn-cs"/>
              </a:rPr>
              <a:t>) k ukládání zvukových signálů na digitální paměťová média. Vzorkovací frekvence této technologie je buď 2,8224 MHz, nebo 5,6448 MHz, což představuje 64násobek nebo 128násobek vzorkovací frekvence zvukových disků CD.</a:t>
            </a:r>
          </a:p>
          <a:p>
            <a:pPr marL="171450" indent="-171450" fontAlgn="base">
              <a:buFont typeface="Arial" panose="020B0604020202020204" pitchFamily="34" charset="0"/>
              <a:buChar char="•"/>
            </a:pPr>
            <a:r>
              <a:rPr lang="cs-CZ" sz="1200" b="0" i="0" kern="1200">
                <a:solidFill>
                  <a:schemeClr val="tx1"/>
                </a:solidFill>
                <a:effectLst/>
                <a:latin typeface="+mn-lt"/>
                <a:ea typeface="+mn-ea"/>
                <a:cs typeface="+mn-cs"/>
              </a:rPr>
              <a:t>V kostce se dá říci, že modulace </a:t>
            </a:r>
            <a:r>
              <a:rPr lang="cs-CZ" sz="1200" b="1" i="0" kern="1200">
                <a:solidFill>
                  <a:schemeClr val="tx1"/>
                </a:solidFill>
                <a:effectLst/>
                <a:latin typeface="+mn-lt"/>
                <a:ea typeface="+mn-ea"/>
                <a:cs typeface="+mn-cs"/>
              </a:rPr>
              <a:t>PCM nabízí snazší zpracování</a:t>
            </a:r>
            <a:r>
              <a:rPr lang="cs-CZ" sz="1200" b="0" i="0" kern="1200">
                <a:solidFill>
                  <a:schemeClr val="tx1"/>
                </a:solidFill>
                <a:effectLst/>
                <a:latin typeface="+mn-lt"/>
                <a:ea typeface="+mn-ea"/>
                <a:cs typeface="+mn-cs"/>
              </a:rPr>
              <a:t>. Technologie DSD je ale zase hlavním archivačním formátem používaným v nahrávacích studiích a poskytuje vzorky digitálních souborů, které se nejvíce přibližují originálnímu analogovému zdroji.</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b="1"/>
              <a:t>Standardní zvukové CD </a:t>
            </a:r>
            <a:r>
              <a:rPr lang="cs-CZ"/>
              <a:t>(</a:t>
            </a:r>
            <a:r>
              <a:rPr lang="cs-CZ" i="1"/>
              <a:t>Compact Dis</a:t>
            </a:r>
            <a:r>
              <a:rPr lang="cs-CZ"/>
              <a:t>c) používá </a:t>
            </a:r>
            <a:r>
              <a:rPr lang="cs-CZ" b="1"/>
              <a:t>vzorkovací kmitočet 44.1 kHz a bitovou hloubku 16 bitů </a:t>
            </a:r>
            <a:r>
              <a:rPr lang="cs-CZ"/>
              <a:t>(2</a:t>
            </a:r>
            <a:r>
              <a:rPr lang="cs-CZ" baseline="30000"/>
              <a:t>16</a:t>
            </a:r>
            <a:r>
              <a:rPr lang="cs-CZ"/>
              <a:t> = 65 536 úrovní). </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sz="1200" b="1" i="0" kern="1200">
                <a:solidFill>
                  <a:schemeClr val="tx1"/>
                </a:solidFill>
                <a:effectLst/>
                <a:latin typeface="+mn-lt"/>
                <a:ea typeface="+mn-ea"/>
                <a:cs typeface="+mn-cs"/>
              </a:rPr>
              <a:t>Zvuk s vysokým rozlišením </a:t>
            </a:r>
            <a:r>
              <a:rPr lang="cs-CZ" sz="1200" b="0" i="0" kern="1200">
                <a:solidFill>
                  <a:schemeClr val="tx1"/>
                </a:solidFill>
                <a:effectLst/>
                <a:latin typeface="+mn-lt"/>
                <a:ea typeface="+mn-ea"/>
                <a:cs typeface="+mn-cs"/>
              </a:rPr>
              <a:t>se obecně používá k označení hudebních souborů, které mají vyšší vzorkovací frekvenci nebo bitovou hloubku než je tomu u CD.</a:t>
            </a:r>
            <a:r>
              <a:rPr lang="cs-CZ" sz="1200" b="0" i="0" kern="1200" baseline="0">
                <a:solidFill>
                  <a:schemeClr val="tx1"/>
                </a:solidFill>
                <a:effectLst/>
                <a:latin typeface="+mn-lt"/>
                <a:ea typeface="+mn-ea"/>
                <a:cs typeface="+mn-cs"/>
              </a:rPr>
              <a:t> N</a:t>
            </a:r>
            <a:r>
              <a:rPr lang="cs-CZ"/>
              <a:t>apříklad formát DVD-Audio využívá vzorkovací kmitočet 48 kHz, případně jeho násobky (96 kHz, 192 kHz). Každý vzorek může být</a:t>
            </a:r>
            <a:r>
              <a:rPr lang="cs-CZ" baseline="0"/>
              <a:t> uložen </a:t>
            </a:r>
            <a:r>
              <a:rPr lang="cs-CZ"/>
              <a:t>ve 24 nebo 32 bitech. </a:t>
            </a:r>
          </a:p>
          <a:p>
            <a:pPr marL="171450" indent="-171450">
              <a:lnSpc>
                <a:spcPct val="150000"/>
              </a:lnSpc>
              <a:spcBef>
                <a:spcPts val="600"/>
              </a:spcBef>
              <a:spcAft>
                <a:spcPts val="600"/>
              </a:spcAft>
              <a:buFont typeface="Arial" panose="020B0604020202020204" pitchFamily="34" charset="0"/>
              <a:buChar char="•"/>
            </a:pPr>
            <a:r>
              <a:rPr lang="cs-CZ"/>
              <a:t>Protože na každý bit připadá 6 dB dynamického rozsahu, maximální teoretická dynamika pro 16bitový signál je 96 dB, pro 24bitový signál pak 144 dB.</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11</a:t>
            </a:fld>
            <a:endParaRPr lang="cs-CZ"/>
          </a:p>
        </p:txBody>
      </p:sp>
    </p:spTree>
    <p:extLst>
      <p:ext uri="{BB962C8B-B14F-4D97-AF65-F5344CB8AC3E}">
        <p14:creationId xmlns:p14="http://schemas.microsoft.com/office/powerpoint/2010/main" val="931180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a:t>Digitální zvuková data jsou ve svém plném rozsahu velmi objemná. </a:t>
            </a:r>
          </a:p>
          <a:p>
            <a:pPr marL="171450" indent="-171450">
              <a:lnSpc>
                <a:spcPct val="150000"/>
              </a:lnSpc>
              <a:spcBef>
                <a:spcPts val="600"/>
              </a:spcBef>
              <a:spcAft>
                <a:spcPts val="600"/>
              </a:spcAft>
              <a:buFont typeface="Arial" panose="020B0604020202020204" pitchFamily="34" charset="0"/>
              <a:buChar char="•"/>
            </a:pPr>
            <a:r>
              <a:rPr lang="cs-CZ"/>
              <a:t>Například pouhých 10 sekund zvukového záznamu v kvalitě CD zabere v nekomprimované podobě téměř 2 MB paměti (44 100 (vzorkovací frekvence) * 2 (16bitová hloubka) * 2 (levý a pravý kanál) * 10 (sekund) = 1 764 000 B). </a:t>
            </a:r>
          </a:p>
          <a:p>
            <a:pPr marL="171450" indent="-171450">
              <a:lnSpc>
                <a:spcPct val="150000"/>
              </a:lnSpc>
              <a:spcBef>
                <a:spcPts val="600"/>
              </a:spcBef>
              <a:spcAft>
                <a:spcPts val="600"/>
              </a:spcAft>
              <a:buFont typeface="Arial" panose="020B0604020202020204" pitchFamily="34" charset="0"/>
              <a:buChar char="•"/>
            </a:pPr>
            <a:r>
              <a:rPr lang="cs-CZ"/>
              <a:t>Výrazného snížení objemu zvukových dat dosáhneme použitím </a:t>
            </a:r>
            <a:r>
              <a:rPr lang="cs-CZ" b="1"/>
              <a:t>ztrátové</a:t>
            </a:r>
            <a:r>
              <a:rPr lang="cs-CZ" b="1" baseline="0"/>
              <a:t> </a:t>
            </a:r>
            <a:r>
              <a:rPr lang="cs-CZ" b="1"/>
              <a:t>komprese </a:t>
            </a:r>
            <a:r>
              <a:rPr lang="cs-CZ"/>
              <a:t>- potlačením dat, která jsou </a:t>
            </a:r>
            <a:r>
              <a:rPr lang="cs-CZ" b="1"/>
              <a:t>redundantní</a:t>
            </a:r>
            <a:r>
              <a:rPr lang="cs-CZ"/>
              <a:t> (nadbytečná) a </a:t>
            </a:r>
            <a:r>
              <a:rPr lang="cs-CZ" b="1"/>
              <a:t>irelevantní</a:t>
            </a:r>
            <a:r>
              <a:rPr lang="cs-CZ"/>
              <a:t> (nevýznamná). </a:t>
            </a:r>
          </a:p>
          <a:p>
            <a:pPr marL="171450" indent="-171450">
              <a:lnSpc>
                <a:spcPct val="150000"/>
              </a:lnSpc>
              <a:spcBef>
                <a:spcPts val="600"/>
              </a:spcBef>
              <a:spcAft>
                <a:spcPts val="600"/>
              </a:spcAft>
              <a:buFont typeface="Arial" panose="020B0604020202020204" pitchFamily="34" charset="0"/>
              <a:buChar char="•"/>
            </a:pPr>
            <a:r>
              <a:rPr lang="cs-CZ"/>
              <a:t>Nejoblíbenějším audioformátem se ztrátovou kompresí je </a:t>
            </a:r>
            <a:r>
              <a:rPr lang="cs-CZ" b="1"/>
              <a:t>MP3</a:t>
            </a:r>
            <a:r>
              <a:rPr lang="cs-CZ"/>
              <a:t>.</a:t>
            </a:r>
          </a:p>
          <a:p>
            <a:pPr marL="171450" indent="-171450">
              <a:lnSpc>
                <a:spcPct val="150000"/>
              </a:lnSpc>
              <a:spcBef>
                <a:spcPts val="600"/>
              </a:spcBef>
              <a:spcAft>
                <a:spcPts val="600"/>
              </a:spcAft>
              <a:buFont typeface="Arial" panose="020B0604020202020204" pitchFamily="34" charset="0"/>
              <a:buChar char="•"/>
            </a:pPr>
            <a:r>
              <a:rPr lang="cs-CZ"/>
              <a:t>Komprese může být i </a:t>
            </a:r>
            <a:r>
              <a:rPr lang="cs-CZ" b="1"/>
              <a:t>bezztrátová</a:t>
            </a:r>
            <a:r>
              <a:rPr lang="en-US"/>
              <a:t>;</a:t>
            </a:r>
            <a:r>
              <a:rPr lang="en-US" baseline="0"/>
              <a:t> v tomto p</a:t>
            </a:r>
            <a:r>
              <a:rPr lang="cs-CZ" baseline="0"/>
              <a:t>řípadě </a:t>
            </a:r>
            <a:r>
              <a:rPr lang="cs-CZ"/>
              <a:t>po dekompresi získáme původní data. </a:t>
            </a:r>
          </a:p>
          <a:p>
            <a:pPr marL="171450" indent="-171450">
              <a:lnSpc>
                <a:spcPct val="150000"/>
              </a:lnSpc>
              <a:spcBef>
                <a:spcPts val="600"/>
              </a:spcBef>
              <a:spcAft>
                <a:spcPts val="600"/>
              </a:spcAft>
              <a:buFont typeface="Arial" panose="020B0604020202020204" pitchFamily="34" charset="0"/>
              <a:buChar char="•"/>
            </a:pPr>
            <a:r>
              <a:rPr lang="cs-CZ"/>
              <a:t>Neztrátovou</a:t>
            </a:r>
            <a:r>
              <a:rPr lang="cs-CZ" baseline="0"/>
              <a:t> kompresi využívá například audioformát </a:t>
            </a:r>
            <a:r>
              <a:rPr lang="cs-CZ" b="1" baseline="0"/>
              <a:t>FLAC</a:t>
            </a:r>
            <a:r>
              <a:rPr lang="cs-CZ" baseline="0"/>
              <a:t>.</a:t>
            </a:r>
          </a:p>
          <a:p>
            <a:pPr marL="171450" indent="-171450">
              <a:lnSpc>
                <a:spcPct val="150000"/>
              </a:lnSpc>
              <a:spcBef>
                <a:spcPts val="600"/>
              </a:spcBef>
              <a:spcAft>
                <a:spcPts val="600"/>
              </a:spcAft>
              <a:buFont typeface="Arial" panose="020B0604020202020204" pitchFamily="34" charset="0"/>
              <a:buChar char="•"/>
            </a:pPr>
            <a:r>
              <a:rPr lang="cs-CZ" b="1"/>
              <a:t>Účinnost algoritmů </a:t>
            </a:r>
            <a:r>
              <a:rPr lang="cs-CZ"/>
              <a:t>se však silně odvíjí i od struktury dat, které hudební soubor reprezentují. Zjednodušeně se dá říci, že pokud zvolíme pro kompresi hudby stejný kodek i stejný datový tok, bude se velikost výsledného souboru významně lišit i podle stylu hudby. S jiným žánrem se zásadně změní zastoupení frekvenčních složek a jejich relativní důležitost pro kvalitní reprodukci.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12</a:t>
            </a:fld>
            <a:endParaRPr lang="cs-CZ"/>
          </a:p>
        </p:txBody>
      </p:sp>
    </p:spTree>
    <p:extLst>
      <p:ext uri="{BB962C8B-B14F-4D97-AF65-F5344CB8AC3E}">
        <p14:creationId xmlns:p14="http://schemas.microsoft.com/office/powerpoint/2010/main" val="126936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b="1"/>
              <a:t>Ztrátové kompresní algoritmy </a:t>
            </a:r>
            <a:r>
              <a:rPr lang="cs-CZ"/>
              <a:t>využívají tzv. </a:t>
            </a:r>
            <a:r>
              <a:rPr lang="cs-CZ" b="1"/>
              <a:t>psychoakustického modelu</a:t>
            </a:r>
            <a:r>
              <a:rPr lang="cs-CZ"/>
              <a:t>. </a:t>
            </a:r>
          </a:p>
          <a:p>
            <a:pPr marL="171450" indent="-171450">
              <a:lnSpc>
                <a:spcPct val="150000"/>
              </a:lnSpc>
              <a:spcBef>
                <a:spcPts val="600"/>
              </a:spcBef>
              <a:spcAft>
                <a:spcPts val="600"/>
              </a:spcAft>
              <a:buFont typeface="Arial" panose="020B0604020202020204" pitchFamily="34" charset="0"/>
              <a:buChar char="•"/>
            </a:pPr>
            <a:r>
              <a:rPr lang="cs-CZ"/>
              <a:t>Ten vychází z vědeckých poznatků o omezených schopnostech lidského vnímání zvuku. </a:t>
            </a:r>
          </a:p>
          <a:p>
            <a:pPr marL="171450" indent="-171450">
              <a:lnSpc>
                <a:spcPct val="150000"/>
              </a:lnSpc>
              <a:spcBef>
                <a:spcPts val="600"/>
              </a:spcBef>
              <a:spcAft>
                <a:spcPts val="600"/>
              </a:spcAft>
              <a:buFont typeface="Arial" panose="020B0604020202020204" pitchFamily="34" charset="0"/>
              <a:buChar char="•"/>
            </a:pPr>
            <a:r>
              <a:rPr lang="cs-CZ"/>
              <a:t>Lidské ucho totiž není schopno zachytit všechny složky reprodukovaného zvuku (například ze dvou po sobě jdoucích tónů s podobnou barvou zvuku slyšíme dobře jen ten hlasitější), a navíc přijímá pouze akustické signály určitého frekvenčního pásma (např. zvuky nad 16 kHz jsou pro člověka s přibývajícím věkem slyšitelné jen slabě, nebo vůbec). </a:t>
            </a:r>
          </a:p>
          <a:p>
            <a:pPr marL="171450" indent="-171450">
              <a:lnSpc>
                <a:spcPct val="150000"/>
              </a:lnSpc>
              <a:spcBef>
                <a:spcPts val="600"/>
              </a:spcBef>
              <a:spcAft>
                <a:spcPts val="600"/>
              </a:spcAft>
              <a:buFont typeface="Arial" panose="020B0604020202020204" pitchFamily="34" charset="0"/>
              <a:buChar char="•"/>
            </a:pPr>
            <a:r>
              <a:rPr lang="cs-CZ"/>
              <a:t>Rovněž vnímání intenzity zvuku je závislé na jeho frekvenci - člověk dokáže nejcitlivěji reagovat na frekvence mezi 1– 5 kHz. </a:t>
            </a:r>
          </a:p>
          <a:p>
            <a:pPr marL="171450" indent="-171450">
              <a:lnSpc>
                <a:spcPct val="150000"/>
              </a:lnSpc>
              <a:spcBef>
                <a:spcPts val="600"/>
              </a:spcBef>
              <a:spcAft>
                <a:spcPts val="600"/>
              </a:spcAft>
              <a:buFont typeface="Arial" panose="020B0604020202020204" pitchFamily="34" charset="0"/>
              <a:buChar char="•"/>
            </a:pPr>
            <a:r>
              <a:rPr lang="cs-CZ"/>
              <a:t>Psychoakustický model tyto lidské slabiny zná, matematicky je definuje a shrnuje výsledky do tabulek. </a:t>
            </a:r>
          </a:p>
          <a:p>
            <a:pPr marL="171450" indent="-171450">
              <a:lnSpc>
                <a:spcPct val="150000"/>
              </a:lnSpc>
              <a:spcBef>
                <a:spcPts val="600"/>
              </a:spcBef>
              <a:spcAft>
                <a:spcPts val="600"/>
              </a:spcAft>
              <a:buFont typeface="Arial" panose="020B0604020202020204" pitchFamily="34" charset="0"/>
              <a:buChar char="•"/>
            </a:pPr>
            <a:r>
              <a:rPr lang="cs-CZ"/>
              <a:t>Při komprimaci porovnávají kodéry výstupní signál s tabulkou a odebírají ty nejméně významné informace pro lidský sluch.</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13</a:t>
            </a:fld>
            <a:endParaRPr lang="cs-CZ"/>
          </a:p>
        </p:txBody>
      </p:sp>
    </p:spTree>
    <p:extLst>
      <p:ext uri="{BB962C8B-B14F-4D97-AF65-F5344CB8AC3E}">
        <p14:creationId xmlns:p14="http://schemas.microsoft.com/office/powerpoint/2010/main" val="35128116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a:t>Na základě psychoakustického modelu lze pro ztrátovou zvukovou kompresi použít tzv. </a:t>
            </a:r>
            <a:r>
              <a:rPr lang="cs-CZ" b="1"/>
              <a:t>maskování signálu</a:t>
            </a:r>
            <a:r>
              <a:rPr lang="cs-CZ"/>
              <a:t>. </a:t>
            </a:r>
          </a:p>
          <a:p>
            <a:pPr marL="171450" indent="-171450">
              <a:lnSpc>
                <a:spcPct val="150000"/>
              </a:lnSpc>
              <a:spcBef>
                <a:spcPts val="600"/>
              </a:spcBef>
              <a:spcAft>
                <a:spcPts val="600"/>
              </a:spcAft>
              <a:buFont typeface="Arial" panose="020B0604020202020204" pitchFamily="34" charset="0"/>
              <a:buChar char="•"/>
            </a:pPr>
            <a:r>
              <a:rPr lang="cs-CZ" b="1"/>
              <a:t>Frekvenční maskování </a:t>
            </a:r>
            <a:r>
              <a:rPr lang="cs-CZ"/>
              <a:t>je založeno na faktu, že člověk běžně není schopen rozlišit dva frekvenčně blízké tóny. Pokud znějí dva tóny současně, může jeden z nich potlačit slyšitelnost toho druhého. Silnější zvuk (na jakékoliv frekvenci) vytvoří tzv. </a:t>
            </a:r>
            <a:r>
              <a:rPr lang="cs-CZ" b="1"/>
              <a:t>maskovací práh</a:t>
            </a:r>
            <a:r>
              <a:rPr lang="cs-CZ"/>
              <a:t>. Zvukové vzorky, které nepřesáhnou úroveň maskovacího prahu, proto nemusí být přenášeny - ucho člověka je totiž stejně nezaznamená. </a:t>
            </a:r>
          </a:p>
          <a:p>
            <a:pPr marL="171450" indent="-171450">
              <a:lnSpc>
                <a:spcPct val="150000"/>
              </a:lnSpc>
              <a:spcBef>
                <a:spcPts val="600"/>
              </a:spcBef>
              <a:spcAft>
                <a:spcPts val="600"/>
              </a:spcAft>
              <a:buFont typeface="Arial" panose="020B0604020202020204" pitchFamily="34" charset="0"/>
              <a:buChar char="•"/>
            </a:pPr>
            <a:r>
              <a:rPr lang="cs-CZ"/>
              <a:t>Příkladem může být zvuk sirény, který svou intenzitou spolehlivě překryje všechny do té doby slyšitelné zvuky blízké frekvence. </a:t>
            </a:r>
          </a:p>
          <a:p>
            <a:pPr marL="171450" indent="-171450">
              <a:lnSpc>
                <a:spcPct val="150000"/>
              </a:lnSpc>
              <a:spcBef>
                <a:spcPts val="600"/>
              </a:spcBef>
              <a:spcAft>
                <a:spcPts val="600"/>
              </a:spcAft>
              <a:buFont typeface="Arial" panose="020B0604020202020204" pitchFamily="34" charset="0"/>
              <a:buChar char="•"/>
            </a:pPr>
            <a:r>
              <a:rPr lang="cs-CZ" b="1"/>
              <a:t>Časové maskování </a:t>
            </a:r>
            <a:r>
              <a:rPr lang="cs-CZ"/>
              <a:t>vychází ze</a:t>
            </a:r>
            <a:r>
              <a:rPr lang="cs-CZ" baseline="0"/>
              <a:t> zjištění, že</a:t>
            </a:r>
            <a:r>
              <a:rPr lang="cs-CZ"/>
              <a:t> silný zvuk neomezí vnímání „slabších“ zvuků jen v kmitočtové oblasti, ale i v časové. </a:t>
            </a:r>
          </a:p>
          <a:p>
            <a:pPr marL="171450" indent="-171450">
              <a:lnSpc>
                <a:spcPct val="150000"/>
              </a:lnSpc>
              <a:spcBef>
                <a:spcPts val="600"/>
              </a:spcBef>
              <a:spcAft>
                <a:spcPts val="600"/>
              </a:spcAft>
              <a:buFont typeface="Arial" panose="020B0604020202020204" pitchFamily="34" charset="0"/>
              <a:buChar char="•"/>
            </a:pPr>
            <a:r>
              <a:rPr lang="cs-CZ"/>
              <a:t>Pokud zazní silný signál, je naše vnímání dalších zvuků omezeno na několik desítek až stovek milisekund i po jeho ukončení a slabší signály opět neslyšíme. Doba doznívajícího maskovacího efektu je závislá na době, po kterou signál zněl a pokud zněl krátce (např. 5 ms), je kratší i doznívající maskovací efekt. Tato metoda se nazývá </a:t>
            </a:r>
            <a:r>
              <a:rPr lang="cs-CZ" b="1"/>
              <a:t>post-maskování</a:t>
            </a:r>
            <a:r>
              <a:rPr lang="cs-CZ"/>
              <a:t>. </a:t>
            </a:r>
          </a:p>
          <a:p>
            <a:pPr marL="171450" indent="-171450">
              <a:lnSpc>
                <a:spcPct val="150000"/>
              </a:lnSpc>
              <a:spcBef>
                <a:spcPts val="600"/>
              </a:spcBef>
              <a:spcAft>
                <a:spcPts val="600"/>
              </a:spcAft>
              <a:buFont typeface="Arial" panose="020B0604020202020204" pitchFamily="34" charset="0"/>
              <a:buChar char="•"/>
            </a:pPr>
            <a:r>
              <a:rPr lang="cs-CZ"/>
              <a:t>Ovšem díky komplikovanému chování lidského mozku lze použít i tzv. </a:t>
            </a:r>
            <a:r>
              <a:rPr lang="cs-CZ" b="1"/>
              <a:t>pre-maskování</a:t>
            </a:r>
            <a:r>
              <a:rPr lang="cs-CZ"/>
              <a:t>, kdy je na několik milisekund zamaskován dokonce i slabší signál, který předcházel zaznění intenzivnějšího zvuku.</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a:t>Kromě maskování signálu využívají ztrátové kompresní algoritmy i další pokročilé matematické postupy, které umožňují efektivní úsporu toku dat. </a:t>
            </a:r>
          </a:p>
          <a:p>
            <a:pPr marL="0" indent="0">
              <a:lnSpc>
                <a:spcPct val="150000"/>
              </a:lnSpc>
              <a:spcBef>
                <a:spcPts val="600"/>
              </a:spcBef>
              <a:spcAft>
                <a:spcPts val="600"/>
              </a:spcAft>
              <a:buFont typeface="Arial" panose="020B0604020202020204" pitchFamily="34" charset="0"/>
              <a:buNone/>
            </a:pP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14</a:t>
            </a:fld>
            <a:endParaRPr lang="cs-CZ"/>
          </a:p>
        </p:txBody>
      </p:sp>
    </p:spTree>
    <p:extLst>
      <p:ext uri="{BB962C8B-B14F-4D97-AF65-F5344CB8AC3E}">
        <p14:creationId xmlns:p14="http://schemas.microsoft.com/office/powerpoint/2010/main" val="2132700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b="1"/>
              <a:t>Zvuková data </a:t>
            </a:r>
            <a:r>
              <a:rPr lang="cs-CZ"/>
              <a:t>ukládáme do souborů v určitých </a:t>
            </a:r>
            <a:r>
              <a:rPr lang="cs-CZ" b="1"/>
              <a:t>formátech</a:t>
            </a:r>
            <a:r>
              <a:rPr lang="cs-CZ"/>
              <a:t>. </a:t>
            </a:r>
          </a:p>
          <a:p>
            <a:pPr marL="171450" indent="-171450">
              <a:lnSpc>
                <a:spcPct val="150000"/>
              </a:lnSpc>
              <a:spcBef>
                <a:spcPts val="600"/>
              </a:spcBef>
              <a:spcAft>
                <a:spcPts val="600"/>
              </a:spcAft>
              <a:buFont typeface="Arial" panose="020B0604020202020204" pitchFamily="34" charset="0"/>
              <a:buChar char="•"/>
            </a:pPr>
            <a:r>
              <a:rPr lang="cs-CZ"/>
              <a:t>Na začátku </a:t>
            </a:r>
            <a:r>
              <a:rPr lang="cs-CZ" b="1"/>
              <a:t>audiosouborů</a:t>
            </a:r>
            <a:r>
              <a:rPr lang="cs-CZ"/>
              <a:t> je hlavička obsahující údaje o délce záznamu, o rychlosti přehrávání (resp. sample rate), o počtu bitů potřebných k uložení jednoho vzorku, o počtu kanálů (mono, stereo). </a:t>
            </a:r>
          </a:p>
          <a:p>
            <a:pPr marL="171450" indent="-171450">
              <a:lnSpc>
                <a:spcPct val="150000"/>
              </a:lnSpc>
              <a:spcBef>
                <a:spcPts val="600"/>
              </a:spcBef>
              <a:spcAft>
                <a:spcPts val="600"/>
              </a:spcAft>
              <a:buFont typeface="Arial" panose="020B0604020202020204" pitchFamily="34" charset="0"/>
              <a:buChar char="•"/>
            </a:pPr>
            <a:r>
              <a:rPr lang="cs-CZ"/>
              <a:t>Součástí hlavičky mohou být i podrobnější textové informace o zvukovém záznamu, tzv. </a:t>
            </a:r>
            <a:r>
              <a:rPr lang="cs-CZ" b="1"/>
              <a:t>ID3 tagy </a:t>
            </a:r>
            <a:r>
              <a:rPr lang="cs-CZ"/>
              <a:t>(např. název interpreta hudební skladby, hudební žánr, rok vzniku apod.). </a:t>
            </a:r>
          </a:p>
          <a:p>
            <a:pPr marL="171450" indent="-171450">
              <a:lnSpc>
                <a:spcPct val="150000"/>
              </a:lnSpc>
              <a:spcBef>
                <a:spcPts val="600"/>
              </a:spcBef>
              <a:spcAft>
                <a:spcPts val="600"/>
              </a:spcAft>
              <a:buFont typeface="Arial" panose="020B0604020202020204" pitchFamily="34" charset="0"/>
              <a:buChar char="•"/>
            </a:pPr>
            <a:r>
              <a:rPr lang="cs-CZ"/>
              <a:t>V případě komprimovaných formátů musí být uveden použitý </a:t>
            </a:r>
            <a:r>
              <a:rPr lang="cs-CZ" b="1"/>
              <a:t>kodek</a:t>
            </a:r>
            <a:r>
              <a:rPr lang="cs-CZ"/>
              <a:t> (převzato z anglického </a:t>
            </a:r>
            <a:r>
              <a:rPr lang="cs-CZ" b="1" i="1"/>
              <a:t>codec</a:t>
            </a:r>
            <a:r>
              <a:rPr lang="cs-CZ"/>
              <a:t>, složenina začátků slov „kodér“ a „dekodér“). Jde o program, který na základě jistého algoritmu zajišťuje kompresi (část programu nazývaná encoder) a dekompresi (decoder) dat. </a:t>
            </a:r>
          </a:p>
          <a:p>
            <a:pPr marL="171450" indent="-171450">
              <a:lnSpc>
                <a:spcPct val="150000"/>
              </a:lnSpc>
              <a:spcBef>
                <a:spcPts val="600"/>
              </a:spcBef>
              <a:spcAft>
                <a:spcPts val="600"/>
              </a:spcAft>
              <a:buFont typeface="Arial" panose="020B0604020202020204" pitchFamily="34" charset="0"/>
              <a:buChar char="•"/>
            </a:pPr>
            <a:r>
              <a:rPr lang="cs-CZ"/>
              <a:t>Existuje celá řada audio kodeků; k bezztrátovým patří např. </a:t>
            </a:r>
            <a:r>
              <a:rPr lang="cs-CZ" b="1"/>
              <a:t>FLAC</a:t>
            </a:r>
            <a:r>
              <a:rPr lang="cs-CZ"/>
              <a:t> nebo </a:t>
            </a:r>
            <a:r>
              <a:rPr lang="cs-CZ" b="1"/>
              <a:t>Monkey Audio</a:t>
            </a:r>
            <a:r>
              <a:rPr lang="cs-CZ"/>
              <a:t>, k ztrátovým řadíme třeba </a:t>
            </a:r>
            <a:r>
              <a:rPr lang="cs-CZ" b="1"/>
              <a:t>libvorbis</a:t>
            </a:r>
            <a:r>
              <a:rPr lang="cs-CZ"/>
              <a:t> nebo </a:t>
            </a:r>
            <a:r>
              <a:rPr lang="cs-CZ" b="1"/>
              <a:t>WMA</a:t>
            </a:r>
            <a:r>
              <a:rPr lang="cs-CZ"/>
              <a:t>.</a:t>
            </a:r>
          </a:p>
          <a:p>
            <a:pPr marL="171450" indent="-171450">
              <a:lnSpc>
                <a:spcPct val="150000"/>
              </a:lnSpc>
              <a:spcBef>
                <a:spcPts val="600"/>
              </a:spcBef>
              <a:spcAft>
                <a:spcPts val="600"/>
              </a:spcAft>
              <a:buFont typeface="Arial" panose="020B0604020202020204" pitchFamily="34" charset="0"/>
              <a:buChar char="•"/>
            </a:pPr>
            <a:r>
              <a:rPr lang="cs-CZ"/>
              <a:t>Mezi nejpopulárnější kodeky patří </a:t>
            </a:r>
            <a:r>
              <a:rPr lang="cs-CZ" b="1"/>
              <a:t>LAME</a:t>
            </a:r>
            <a:r>
              <a:rPr lang="cs-CZ"/>
              <a:t>, jenž je vyvíjen jako open source a používán jako enkódér pro formát MP3.</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15</a:t>
            </a:fld>
            <a:endParaRPr lang="cs-CZ"/>
          </a:p>
        </p:txBody>
      </p:sp>
    </p:spTree>
    <p:extLst>
      <p:ext uri="{BB962C8B-B14F-4D97-AF65-F5344CB8AC3E}">
        <p14:creationId xmlns:p14="http://schemas.microsoft.com/office/powerpoint/2010/main" val="122081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b="1"/>
              <a:t>WAV</a:t>
            </a:r>
            <a:r>
              <a:rPr lang="cs-CZ"/>
              <a:t> (Waveform Audio File Format). </a:t>
            </a:r>
          </a:p>
          <a:p>
            <a:pPr marL="457200" lvl="1" indent="0">
              <a:lnSpc>
                <a:spcPct val="150000"/>
              </a:lnSpc>
              <a:spcBef>
                <a:spcPts val="600"/>
              </a:spcBef>
              <a:spcAft>
                <a:spcPts val="600"/>
              </a:spcAft>
              <a:buFont typeface="Arial" panose="020B0604020202020204" pitchFamily="34" charset="0"/>
              <a:buNone/>
            </a:pPr>
            <a:r>
              <a:rPr lang="cs-CZ"/>
              <a:t>Základní zvukový formát určený původně pro OS Windows, ale dnes podporovaný většinou programů pro práci se zvukem. </a:t>
            </a:r>
          </a:p>
          <a:p>
            <a:pPr marL="457200" lvl="1" indent="0">
              <a:lnSpc>
                <a:spcPct val="150000"/>
              </a:lnSpc>
              <a:spcBef>
                <a:spcPts val="600"/>
              </a:spcBef>
              <a:spcAft>
                <a:spcPts val="600"/>
              </a:spcAft>
              <a:buFont typeface="Arial" panose="020B0604020202020204" pitchFamily="34" charset="0"/>
              <a:buNone/>
            </a:pPr>
            <a:r>
              <a:rPr lang="cs-CZ"/>
              <a:t>Lze v něm zaznamenat digitální zvukovou stopu v jakékoliv kvalitě (vzorkovací frekvence, bitová hloubka, mono či stereo). Umožňuje jednoduchou manipulaci a editaci zvuku. </a:t>
            </a:r>
          </a:p>
          <a:p>
            <a:pPr marL="457200" lvl="1" indent="0">
              <a:lnSpc>
                <a:spcPct val="150000"/>
              </a:lnSpc>
              <a:spcBef>
                <a:spcPts val="600"/>
              </a:spcBef>
              <a:spcAft>
                <a:spcPts val="600"/>
              </a:spcAft>
              <a:buFont typeface="Arial" panose="020B0604020202020204" pitchFamily="34" charset="0"/>
              <a:buNone/>
            </a:pPr>
            <a:r>
              <a:rPr lang="cs-CZ"/>
              <a:t>Na druhou stranu jsou z tohoto důvodu WAV soubory poměrně objemné, nepraktické pro ukládání i pro sdílení na Internetu - 1 minuta v CD kvalitě (16bit / 44kHz) zabírá přibližně 10 MB. </a:t>
            </a:r>
          </a:p>
          <a:p>
            <a:pPr marL="171450" indent="-171450">
              <a:lnSpc>
                <a:spcPct val="150000"/>
              </a:lnSpc>
              <a:spcBef>
                <a:spcPts val="600"/>
              </a:spcBef>
              <a:spcAft>
                <a:spcPts val="600"/>
              </a:spcAft>
              <a:buFont typeface="Arial" panose="020B0604020202020204" pitchFamily="34" charset="0"/>
              <a:buChar char="•"/>
            </a:pPr>
            <a:r>
              <a:rPr lang="cs-CZ" b="1"/>
              <a:t>AIFF</a:t>
            </a:r>
            <a:r>
              <a:rPr lang="cs-CZ"/>
              <a:t> (Audio Interchange File Format). </a:t>
            </a:r>
          </a:p>
          <a:p>
            <a:pPr marL="457200" lvl="1" indent="0">
              <a:lnSpc>
                <a:spcPct val="150000"/>
              </a:lnSpc>
              <a:spcBef>
                <a:spcPts val="600"/>
              </a:spcBef>
              <a:spcAft>
                <a:spcPts val="600"/>
              </a:spcAft>
              <a:buFont typeface="Arial" panose="020B0604020202020204" pitchFamily="34" charset="0"/>
              <a:buNone/>
            </a:pPr>
            <a:r>
              <a:rPr lang="cs-CZ"/>
              <a:t>Starší, ale stále ještě podporovaný formát zvuku ve zcela nekomprimované podobě původně používaný v počítačích Apple a Silicon Graphics. </a:t>
            </a:r>
          </a:p>
          <a:p>
            <a:pPr marL="457200" lvl="1" indent="0">
              <a:lnSpc>
                <a:spcPct val="150000"/>
              </a:lnSpc>
              <a:spcBef>
                <a:spcPts val="600"/>
              </a:spcBef>
              <a:spcAft>
                <a:spcPts val="600"/>
              </a:spcAft>
              <a:buFont typeface="Arial" panose="020B0604020202020204" pitchFamily="34" charset="0"/>
              <a:buNone/>
            </a:pPr>
            <a:r>
              <a:rPr lang="cs-CZ" sz="1200" b="0" i="0" kern="1200">
                <a:solidFill>
                  <a:schemeClr val="tx1"/>
                </a:solidFill>
                <a:effectLst/>
                <a:latin typeface="+mn-lt"/>
                <a:ea typeface="+mn-ea"/>
                <a:cs typeface="+mn-cs"/>
              </a:rPr>
              <a:t>Soubory obsahují dva kanály nekomprimovaného zvuku v kvalitě CD.</a:t>
            </a:r>
            <a:endParaRPr lang="cs-CZ"/>
          </a:p>
          <a:p>
            <a:pPr marL="457200" lvl="1" indent="0">
              <a:lnSpc>
                <a:spcPct val="150000"/>
              </a:lnSpc>
              <a:spcBef>
                <a:spcPts val="600"/>
              </a:spcBef>
              <a:spcAft>
                <a:spcPts val="600"/>
              </a:spcAft>
              <a:buFont typeface="Arial" panose="020B0604020202020204" pitchFamily="34" charset="0"/>
              <a:buNone/>
            </a:pPr>
            <a:r>
              <a:rPr lang="cs-CZ"/>
              <a:t>Stále je podporován současnými přehrávači iPod</a:t>
            </a:r>
            <a:r>
              <a:rPr lang="cs-CZ" baseline="0"/>
              <a:t> a službou iTunes.</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16</a:t>
            </a:fld>
            <a:endParaRPr lang="cs-CZ"/>
          </a:p>
        </p:txBody>
      </p:sp>
    </p:spTree>
    <p:extLst>
      <p:ext uri="{BB962C8B-B14F-4D97-AF65-F5344CB8AC3E}">
        <p14:creationId xmlns:p14="http://schemas.microsoft.com/office/powerpoint/2010/main" val="36110533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b="1"/>
              <a:t>FLAC</a:t>
            </a:r>
            <a:r>
              <a:rPr lang="cs-CZ"/>
              <a:t> (</a:t>
            </a:r>
            <a:r>
              <a:rPr lang="cs-CZ" i="1"/>
              <a:t>Free Lossless Audio Codec</a:t>
            </a:r>
            <a:r>
              <a:rPr lang="cs-CZ"/>
              <a:t>). </a:t>
            </a:r>
          </a:p>
          <a:p>
            <a:pPr marL="457200" lvl="1" indent="0">
              <a:lnSpc>
                <a:spcPct val="150000"/>
              </a:lnSpc>
              <a:spcBef>
                <a:spcPts val="600"/>
              </a:spcBef>
              <a:spcAft>
                <a:spcPts val="600"/>
              </a:spcAft>
              <a:buFont typeface="Arial" panose="020B0604020202020204" pitchFamily="34" charset="0"/>
              <a:buNone/>
            </a:pPr>
            <a:r>
              <a:rPr lang="cs-CZ"/>
              <a:t>Open source zvukový kodek, který pro konverzi zvuku na nižší datový obsah využívá lineární predikci a samotný princip by se dal přirovnat k fungování univerzálních komprimačních programů jako WinRAR či WinZip. </a:t>
            </a:r>
          </a:p>
          <a:p>
            <a:pPr marL="457200" lvl="1" indent="0">
              <a:lnSpc>
                <a:spcPct val="150000"/>
              </a:lnSpc>
              <a:spcBef>
                <a:spcPts val="600"/>
              </a:spcBef>
              <a:spcAft>
                <a:spcPts val="600"/>
              </a:spcAft>
              <a:buFont typeface="Arial" panose="020B0604020202020204" pitchFamily="34" charset="0"/>
              <a:buNone/>
            </a:pPr>
            <a:r>
              <a:rPr lang="cs-CZ"/>
              <a:t>Velikost komprimovaného zvukového souboru je rovna zhruba 50 – 60 % originálu. </a:t>
            </a:r>
          </a:p>
          <a:p>
            <a:pPr marL="171450" indent="-171450">
              <a:lnSpc>
                <a:spcPct val="150000"/>
              </a:lnSpc>
              <a:spcBef>
                <a:spcPts val="600"/>
              </a:spcBef>
              <a:spcAft>
                <a:spcPts val="600"/>
              </a:spcAft>
              <a:buFont typeface="Arial" panose="020B0604020202020204" pitchFamily="34" charset="0"/>
              <a:buChar char="•"/>
            </a:pPr>
            <a:r>
              <a:rPr lang="cs-CZ" sz="1200" b="1" i="0" kern="1200">
                <a:solidFill>
                  <a:schemeClr val="tx1"/>
                </a:solidFill>
                <a:effectLst/>
                <a:latin typeface="+mn-lt"/>
                <a:ea typeface="+mn-ea"/>
                <a:cs typeface="+mn-cs"/>
              </a:rPr>
              <a:t>ALAC </a:t>
            </a:r>
            <a:r>
              <a:rPr lang="cs-CZ" sz="1200" b="0" i="0" kern="1200">
                <a:solidFill>
                  <a:schemeClr val="tx1"/>
                </a:solidFill>
                <a:effectLst/>
                <a:latin typeface="+mn-lt"/>
                <a:ea typeface="+mn-ea"/>
                <a:cs typeface="+mn-cs"/>
              </a:rPr>
              <a:t>(</a:t>
            </a:r>
            <a:r>
              <a:rPr lang="cs-CZ" sz="1200" b="0" i="1" kern="1200">
                <a:solidFill>
                  <a:schemeClr val="tx1"/>
                </a:solidFill>
                <a:effectLst/>
                <a:latin typeface="+mn-lt"/>
                <a:ea typeface="+mn-ea"/>
                <a:cs typeface="+mn-cs"/>
              </a:rPr>
              <a:t>Apple Lossless Audio Codec</a:t>
            </a:r>
            <a:r>
              <a:rPr lang="cs-CZ" sz="1200" b="0" i="0" kern="1200">
                <a:solidFill>
                  <a:schemeClr val="tx1"/>
                </a:solidFill>
                <a:effectLst/>
                <a:latin typeface="+mn-lt"/>
                <a:ea typeface="+mn-ea"/>
                <a:cs typeface="+mn-cs"/>
              </a:rPr>
              <a:t>) </a:t>
            </a:r>
          </a:p>
          <a:p>
            <a:pPr marL="457200" lvl="1" indent="0">
              <a:lnSpc>
                <a:spcPct val="150000"/>
              </a:lnSpc>
              <a:spcBef>
                <a:spcPts val="600"/>
              </a:spcBef>
              <a:spcAft>
                <a:spcPts val="600"/>
              </a:spcAft>
              <a:buFont typeface="Arial" panose="020B0604020202020204" pitchFamily="34" charset="0"/>
              <a:buNone/>
            </a:pPr>
            <a:r>
              <a:rPr lang="cs-CZ" sz="1200" b="0" i="0" kern="1200">
                <a:solidFill>
                  <a:schemeClr val="tx1"/>
                </a:solidFill>
                <a:effectLst/>
                <a:latin typeface="+mn-lt"/>
                <a:ea typeface="+mn-ea"/>
                <a:cs typeface="+mn-cs"/>
              </a:rPr>
              <a:t>Je formát kódování audia, vyvinutý společností Apple Computer pro bezztrátovou kompresi hudby. Pro ukládaní hudby je použit kontejner MP4; soubory mají příponu .M4A.</a:t>
            </a:r>
          </a:p>
          <a:p>
            <a:pPr marL="457200" lvl="1" indent="0">
              <a:lnSpc>
                <a:spcPct val="150000"/>
              </a:lnSpc>
              <a:spcBef>
                <a:spcPts val="600"/>
              </a:spcBef>
              <a:spcAft>
                <a:spcPts val="600"/>
              </a:spcAft>
              <a:buFont typeface="Arial" panose="020B0604020202020204" pitchFamily="34" charset="0"/>
              <a:buNone/>
            </a:pPr>
            <a:r>
              <a:rPr lang="cs-CZ" sz="1200" b="0" i="0" kern="1200">
                <a:solidFill>
                  <a:schemeClr val="tx1"/>
                </a:solidFill>
                <a:effectLst/>
                <a:latin typeface="+mn-lt"/>
                <a:ea typeface="+mn-ea"/>
                <a:cs typeface="+mn-cs"/>
              </a:rPr>
              <a:t>Soubory průměrně dosahují 40–60 % původní velikosti, podobně jako ostatní bezztrátové formáty. Avšak na rozdíl od ostatních formátů není Apple Lossless náročný na dekompresi a je tak použitelný i v přístrojích s omezeným zdrojem energie jako například </a:t>
            </a:r>
            <a:r>
              <a:rPr lang="cs-CZ" sz="1200" b="0" i="0" u="none" strike="noStrike" kern="1200">
                <a:solidFill>
                  <a:schemeClr val="tx1"/>
                </a:solidFill>
                <a:effectLst/>
                <a:latin typeface="+mn-lt"/>
                <a:ea typeface="+mn-ea"/>
                <a:cs typeface="+mn-cs"/>
                <a:hlinkClick r:id="rId3" tooltip="IPod"/>
              </a:rPr>
              <a:t>iPod</a:t>
            </a:r>
            <a:r>
              <a:rPr lang="cs-CZ" sz="1200" b="0" i="0" kern="1200">
                <a:solidFill>
                  <a:schemeClr val="tx1"/>
                </a:solidFill>
                <a:effectLst/>
                <a:latin typeface="+mn-lt"/>
                <a:ea typeface="+mn-ea"/>
                <a:cs typeface="+mn-cs"/>
              </a:rPr>
              <a:t>.</a:t>
            </a:r>
          </a:p>
          <a:p>
            <a:pPr marL="171450" indent="-171450">
              <a:lnSpc>
                <a:spcPct val="150000"/>
              </a:lnSpc>
              <a:spcBef>
                <a:spcPts val="600"/>
              </a:spcBef>
              <a:spcAft>
                <a:spcPts val="600"/>
              </a:spcAft>
              <a:buFont typeface="Arial" panose="020B0604020202020204" pitchFamily="34" charset="0"/>
              <a:buChar char="•"/>
            </a:pPr>
            <a:r>
              <a:rPr lang="cs-CZ" b="1"/>
              <a:t>Monkey’s Audio</a:t>
            </a:r>
            <a:r>
              <a:rPr lang="cs-CZ"/>
              <a:t>. </a:t>
            </a:r>
          </a:p>
          <a:p>
            <a:pPr marL="457200" lvl="1" indent="0">
              <a:lnSpc>
                <a:spcPct val="150000"/>
              </a:lnSpc>
              <a:spcBef>
                <a:spcPts val="600"/>
              </a:spcBef>
              <a:spcAft>
                <a:spcPts val="600"/>
              </a:spcAft>
              <a:buFont typeface="Arial" panose="020B0604020202020204" pitchFamily="34" charset="0"/>
              <a:buNone/>
            </a:pPr>
            <a:r>
              <a:rPr lang="cs-CZ"/>
              <a:t>Velikost komprimovaných souborů je oproti originálu zhruba poloviční, ale oproti konkurenci je o něco pomalejší. Soubory tohoto formátu mají příponu </a:t>
            </a:r>
            <a:r>
              <a:rPr lang="cs-CZ" b="1"/>
              <a:t>.APE </a:t>
            </a:r>
            <a:r>
              <a:rPr lang="cs-CZ"/>
              <a:t>a jsou podporovány i některými osobními přehrávači.</a:t>
            </a:r>
          </a:p>
          <a:p>
            <a:pPr marL="171450" indent="-171450">
              <a:lnSpc>
                <a:spcPct val="150000"/>
              </a:lnSpc>
              <a:spcBef>
                <a:spcPts val="600"/>
              </a:spcBef>
              <a:spcAft>
                <a:spcPts val="600"/>
              </a:spcAft>
              <a:buFont typeface="Arial" panose="020B0604020202020204" pitchFamily="34" charset="0"/>
              <a:buChar char="•"/>
            </a:pPr>
            <a:r>
              <a:rPr lang="cs-CZ" sz="1200" b="1" i="0" kern="1200">
                <a:solidFill>
                  <a:schemeClr val="tx1"/>
                </a:solidFill>
                <a:effectLst/>
                <a:latin typeface="+mn-lt"/>
                <a:ea typeface="+mn-ea"/>
                <a:cs typeface="+mn-cs"/>
              </a:rPr>
              <a:t>DSD Records</a:t>
            </a:r>
            <a:r>
              <a:rPr lang="cs-CZ" sz="1200" b="0" i="0" kern="1200">
                <a:solidFill>
                  <a:schemeClr val="tx1"/>
                </a:solidFill>
                <a:effectLst/>
                <a:latin typeface="+mn-lt"/>
                <a:ea typeface="+mn-ea"/>
                <a:cs typeface="+mn-cs"/>
              </a:rPr>
              <a:t> (</a:t>
            </a:r>
            <a:r>
              <a:rPr lang="cs-CZ" sz="1200" b="1" i="0" kern="1200">
                <a:solidFill>
                  <a:schemeClr val="tx1"/>
                </a:solidFill>
                <a:effectLst/>
                <a:latin typeface="+mn-lt"/>
                <a:ea typeface="+mn-ea"/>
                <a:cs typeface="+mn-cs"/>
              </a:rPr>
              <a:t>DSD</a:t>
            </a:r>
            <a:r>
              <a:rPr lang="cs-CZ" sz="1200" b="0" i="0" kern="1200">
                <a:solidFill>
                  <a:schemeClr val="tx1"/>
                </a:solidFill>
                <a:effectLst/>
                <a:latin typeface="+mn-lt"/>
                <a:ea typeface="+mn-ea"/>
                <a:cs typeface="+mn-cs"/>
              </a:rPr>
              <a:t>) </a:t>
            </a:r>
          </a:p>
          <a:p>
            <a:pPr marL="457200" lvl="1" indent="0">
              <a:lnSpc>
                <a:spcPct val="150000"/>
              </a:lnSpc>
              <a:spcBef>
                <a:spcPts val="600"/>
              </a:spcBef>
              <a:spcAft>
                <a:spcPts val="600"/>
              </a:spcAft>
              <a:buFont typeface="Arial" panose="020B0604020202020204" pitchFamily="34" charset="0"/>
              <a:buNone/>
            </a:pPr>
            <a:r>
              <a:rPr lang="cs-CZ" sz="1200" b="0" i="0" kern="1200">
                <a:solidFill>
                  <a:schemeClr val="tx1"/>
                </a:solidFill>
                <a:effectLst/>
                <a:latin typeface="+mn-lt"/>
                <a:ea typeface="+mn-ea"/>
                <a:cs typeface="+mn-cs"/>
              </a:rPr>
              <a:t>Je </a:t>
            </a:r>
            <a:r>
              <a:rPr lang="cs-CZ" sz="1200" b="0" i="0" u="sng" kern="1200">
                <a:solidFill>
                  <a:schemeClr val="tx1"/>
                </a:solidFill>
                <a:effectLst/>
                <a:latin typeface="+mn-lt"/>
                <a:ea typeface="+mn-ea"/>
                <a:cs typeface="+mn-cs"/>
                <a:hlinkClick r:id="rId4" tooltip="Ochranná známka"/>
              </a:rPr>
              <a:t>ochranná známka</a:t>
            </a:r>
            <a:r>
              <a:rPr lang="cs-CZ" sz="1200" b="0" i="0" kern="1200">
                <a:solidFill>
                  <a:schemeClr val="tx1"/>
                </a:solidFill>
                <a:effectLst/>
                <a:latin typeface="+mn-lt"/>
                <a:ea typeface="+mn-ea"/>
                <a:cs typeface="+mn-cs"/>
              </a:rPr>
              <a:t> používaná společnostmi </a:t>
            </a:r>
            <a:r>
              <a:rPr lang="cs-CZ" sz="1200" b="0" i="0" u="none" strike="noStrike" kern="1200">
                <a:solidFill>
                  <a:schemeClr val="tx1"/>
                </a:solidFill>
                <a:effectLst/>
                <a:latin typeface="+mn-lt"/>
                <a:ea typeface="+mn-ea"/>
                <a:cs typeface="+mn-cs"/>
                <a:hlinkClick r:id="rId5" tooltip="Sony"/>
              </a:rPr>
              <a:t>Sony</a:t>
            </a:r>
            <a:r>
              <a:rPr lang="cs-CZ" sz="1200" b="0" i="0" kern="1200">
                <a:solidFill>
                  <a:schemeClr val="tx1"/>
                </a:solidFill>
                <a:effectLst/>
                <a:latin typeface="+mn-lt"/>
                <a:ea typeface="+mn-ea"/>
                <a:cs typeface="+mn-cs"/>
              </a:rPr>
              <a:t> a </a:t>
            </a:r>
            <a:r>
              <a:rPr lang="cs-CZ" sz="1200" b="0" i="0" u="none" strike="noStrike" kern="1200">
                <a:solidFill>
                  <a:schemeClr val="tx1"/>
                </a:solidFill>
                <a:effectLst/>
                <a:latin typeface="+mn-lt"/>
                <a:ea typeface="+mn-ea"/>
                <a:cs typeface="+mn-cs"/>
                <a:hlinkClick r:id="rId6" tooltip="Philips"/>
              </a:rPr>
              <a:t>Philips</a:t>
            </a:r>
            <a:r>
              <a:rPr lang="cs-CZ" sz="1200" b="0" i="0" kern="1200">
                <a:solidFill>
                  <a:schemeClr val="tx1"/>
                </a:solidFill>
                <a:effectLst/>
                <a:latin typeface="+mn-lt"/>
                <a:ea typeface="+mn-ea"/>
                <a:cs typeface="+mn-cs"/>
              </a:rPr>
              <a:t> pro jejich systém digitálního opětovného vytváření zvukových signálů pro </a:t>
            </a:r>
            <a:r>
              <a:rPr lang="cs-CZ" sz="1200" b="0" i="0" u="none" strike="noStrike" kern="1200">
                <a:solidFill>
                  <a:schemeClr val="tx1"/>
                </a:solidFill>
                <a:effectLst/>
                <a:latin typeface="+mn-lt"/>
                <a:ea typeface="+mn-ea"/>
                <a:cs typeface="+mn-cs"/>
                <a:hlinkClick r:id="rId7" tooltip="Super audio CD"/>
              </a:rPr>
              <a:t>disk Super Audio CD</a:t>
            </a:r>
            <a:r>
              <a:rPr lang="cs-CZ" sz="1200" b="0" i="0" kern="1200">
                <a:solidFill>
                  <a:schemeClr val="tx1"/>
                </a:solidFill>
                <a:effectLst/>
                <a:latin typeface="+mn-lt"/>
                <a:ea typeface="+mn-ea"/>
                <a:cs typeface="+mn-cs"/>
              </a:rPr>
              <a:t> (SACD).</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17</a:t>
            </a:fld>
            <a:endParaRPr lang="cs-CZ"/>
          </a:p>
        </p:txBody>
      </p:sp>
    </p:spTree>
    <p:extLst>
      <p:ext uri="{BB962C8B-B14F-4D97-AF65-F5344CB8AC3E}">
        <p14:creationId xmlns:p14="http://schemas.microsoft.com/office/powerpoint/2010/main" val="726306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b="1"/>
              <a:t>AAC</a:t>
            </a:r>
            <a:r>
              <a:rPr lang="cs-CZ"/>
              <a:t> (Advanced Audio Coding). Ztrátové kompresní schéma multikanálového zvuku, které je navrženo jako nástupce MP3 a standardizované v MPEG-2 i MPEG-4. Na vývoji se podílel Fraunhoferův institut, Dolby Labs, Bell Labs, Sony a Nokia. </a:t>
            </a:r>
          </a:p>
          <a:p>
            <a:pPr marL="457200" lvl="1" indent="0">
              <a:lnSpc>
                <a:spcPct val="150000"/>
              </a:lnSpc>
              <a:spcBef>
                <a:spcPts val="600"/>
              </a:spcBef>
              <a:spcAft>
                <a:spcPts val="600"/>
              </a:spcAft>
              <a:buFont typeface="Arial" panose="020B0604020202020204" pitchFamily="34" charset="0"/>
              <a:buNone/>
            </a:pPr>
            <a:r>
              <a:rPr lang="cs-CZ" sz="1200"/>
              <a:t>Nejedná se o jednotný formát a existuje celá řada modifikovaných enkodérů lišících se zejména zvukovou kvalitou. </a:t>
            </a:r>
          </a:p>
          <a:p>
            <a:pPr marL="457200" lvl="1" indent="0">
              <a:lnSpc>
                <a:spcPct val="150000"/>
              </a:lnSpc>
              <a:spcBef>
                <a:spcPts val="600"/>
              </a:spcBef>
              <a:spcAft>
                <a:spcPts val="600"/>
              </a:spcAft>
              <a:buFont typeface="Arial" panose="020B0604020202020204" pitchFamily="34" charset="0"/>
              <a:buNone/>
            </a:pPr>
            <a:r>
              <a:rPr lang="cs-CZ" sz="1200"/>
              <a:t>Používán a podporován je mimo jiné celou řadou zařízení od Apple (iPhone, iPod), Sony (PlayStation), některými telefony Nokia, herní konzolou Wii atd. </a:t>
            </a:r>
          </a:p>
          <a:p>
            <a:pPr marL="457200" lvl="1" indent="0">
              <a:lnSpc>
                <a:spcPct val="150000"/>
              </a:lnSpc>
              <a:spcBef>
                <a:spcPts val="600"/>
              </a:spcBef>
              <a:spcAft>
                <a:spcPts val="600"/>
              </a:spcAft>
              <a:buFont typeface="Arial" panose="020B0604020202020204" pitchFamily="34" charset="0"/>
              <a:buNone/>
            </a:pPr>
            <a:r>
              <a:rPr lang="cs-CZ" sz="1200"/>
              <a:t>AACplus představuje rozšíření standardního AAC o velmi pokročilé kompresní technologie včetně SBR v oblasti vysokých kmitočtů (10-20 kHz) pro ještě lepší kvalitu zvuku při nízkých datových tocích.</a:t>
            </a:r>
          </a:p>
          <a:p>
            <a:pPr marL="171450" indent="-171450">
              <a:lnSpc>
                <a:spcPct val="150000"/>
              </a:lnSpc>
              <a:spcBef>
                <a:spcPts val="600"/>
              </a:spcBef>
              <a:spcAft>
                <a:spcPts val="600"/>
              </a:spcAft>
              <a:buFont typeface="Arial" panose="020B0604020202020204" pitchFamily="34" charset="0"/>
              <a:buChar char="•"/>
            </a:pPr>
            <a:r>
              <a:rPr lang="cs-CZ" b="1"/>
              <a:t>OGG Vorbis</a:t>
            </a:r>
            <a:r>
              <a:rPr lang="cs-CZ"/>
              <a:t>. Open source ztrátový audio kodek, který měl ambice nahradit právě MP3. </a:t>
            </a:r>
          </a:p>
          <a:p>
            <a:pPr marL="457200" lvl="1" indent="0">
              <a:lnSpc>
                <a:spcPct val="150000"/>
              </a:lnSpc>
              <a:spcBef>
                <a:spcPts val="600"/>
              </a:spcBef>
              <a:spcAft>
                <a:spcPts val="600"/>
              </a:spcAft>
              <a:buFont typeface="Arial" panose="020B0604020202020204" pitchFamily="34" charset="0"/>
              <a:buNone/>
            </a:pPr>
            <a:r>
              <a:rPr lang="cs-CZ"/>
              <a:t>Oproti MP3 využívá lepší akustické modely i matematické principy a pro stejnou úroveň kvality zvuku potřebuje zhruba poloviční datový tok. Neschází mu možnost vícekanálového zvuku, ale nepodporuje synchronizaci ani ochrany proti chybám.</a:t>
            </a:r>
          </a:p>
          <a:p>
            <a:pPr marL="171450" indent="-171450">
              <a:lnSpc>
                <a:spcPct val="150000"/>
              </a:lnSpc>
              <a:spcBef>
                <a:spcPts val="600"/>
              </a:spcBef>
              <a:spcAft>
                <a:spcPts val="600"/>
              </a:spcAft>
              <a:buFont typeface="Arial" panose="020B0604020202020204" pitchFamily="34" charset="0"/>
              <a:buChar char="•"/>
            </a:pPr>
            <a:r>
              <a:rPr lang="cs-CZ" b="1"/>
              <a:t>WMA</a:t>
            </a:r>
            <a:r>
              <a:rPr lang="cs-CZ"/>
              <a:t> (Windows Media Audio). Vyspělý kompresní formát pro zvuková data z dílny Microsoftu. </a:t>
            </a:r>
          </a:p>
          <a:p>
            <a:pPr marL="457200" lvl="1" indent="0">
              <a:lnSpc>
                <a:spcPct val="150000"/>
              </a:lnSpc>
              <a:spcBef>
                <a:spcPts val="600"/>
              </a:spcBef>
              <a:spcAft>
                <a:spcPts val="600"/>
              </a:spcAft>
              <a:buFont typeface="Arial" panose="020B0604020202020204" pitchFamily="34" charset="0"/>
              <a:buNone/>
            </a:pPr>
            <a:r>
              <a:rPr lang="cs-CZ"/>
              <a:t>Postupem času bylo vytvořeno více různých variant úzce specializovaných kodeků například pro kompresi hlasu a elektronických knih (WMA Voice), archivaci v bezeztrátové podobě (WMA Lossless) či kódování vícekanálového zvuku (WMA Pro).</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18</a:t>
            </a:fld>
            <a:endParaRPr lang="cs-CZ"/>
          </a:p>
        </p:txBody>
      </p:sp>
    </p:spTree>
    <p:extLst>
      <p:ext uri="{BB962C8B-B14F-4D97-AF65-F5344CB8AC3E}">
        <p14:creationId xmlns:p14="http://schemas.microsoft.com/office/powerpoint/2010/main" val="7418206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b="1"/>
              <a:t>MP3 </a:t>
            </a:r>
            <a:r>
              <a:rPr lang="cs-CZ" b="0"/>
              <a:t>je n</a:t>
            </a:r>
            <a:r>
              <a:rPr lang="cs-CZ"/>
              <a:t>ejrozšířenější zvukový formát ztrátové komprese, který se zrodil ve Fraunhoferově institutu. </a:t>
            </a:r>
          </a:p>
          <a:p>
            <a:pPr marL="171450" indent="-171450">
              <a:lnSpc>
                <a:spcPct val="150000"/>
              </a:lnSpc>
              <a:spcBef>
                <a:spcPts val="600"/>
              </a:spcBef>
              <a:spcAft>
                <a:spcPts val="600"/>
              </a:spcAft>
              <a:buFont typeface="Arial" panose="020B0604020202020204" pitchFamily="34" charset="0"/>
              <a:buChar char="•"/>
            </a:pPr>
            <a:r>
              <a:rPr lang="cs-CZ"/>
              <a:t>Je založen na kompresním algoritmu MPEG-1 s kódovacím schématem layer 3, z něhož vychází i samotný název. </a:t>
            </a:r>
          </a:p>
          <a:p>
            <a:pPr marL="171450" indent="-171450">
              <a:lnSpc>
                <a:spcPct val="150000"/>
              </a:lnSpc>
              <a:spcBef>
                <a:spcPts val="600"/>
              </a:spcBef>
              <a:spcAft>
                <a:spcPts val="600"/>
              </a:spcAft>
              <a:buFont typeface="Arial" panose="020B0604020202020204" pitchFamily="34" charset="0"/>
              <a:buChar char="•"/>
            </a:pPr>
            <a:r>
              <a:rPr lang="cs-CZ"/>
              <a:t>Zdokonalený formát </a:t>
            </a:r>
            <a:r>
              <a:rPr lang="cs-CZ" b="1"/>
              <a:t>MP3Pro</a:t>
            </a:r>
            <a:r>
              <a:rPr lang="cs-CZ"/>
              <a:t> přinesl především technologii SBR (</a:t>
            </a:r>
            <a:r>
              <a:rPr lang="cs-CZ" i="1"/>
              <a:t>Spectral Band Replication</a:t>
            </a:r>
            <a:r>
              <a:rPr lang="cs-CZ"/>
              <a:t>) pro zlepšení kvality zvuku a odstranění nežádoucích artefaktů při použití úspornějších datových toků. V podstatě v sobě nese dva proudy: první obsahuje standardní MP3 a druhý kóduje vyšší frekvence.</a:t>
            </a:r>
          </a:p>
          <a:p>
            <a:pPr marL="171450" indent="-171450">
              <a:lnSpc>
                <a:spcPct val="150000"/>
              </a:lnSpc>
              <a:spcBef>
                <a:spcPts val="600"/>
              </a:spcBef>
              <a:spcAft>
                <a:spcPts val="600"/>
              </a:spcAft>
              <a:buFont typeface="Arial" panose="020B0604020202020204" pitchFamily="34" charset="0"/>
              <a:buChar char="•"/>
            </a:pPr>
            <a:r>
              <a:rPr lang="cs-CZ"/>
              <a:t>Mezi nejpopulárnější kodeky patří </a:t>
            </a:r>
            <a:r>
              <a:rPr lang="cs-CZ" b="1"/>
              <a:t>LAME</a:t>
            </a:r>
            <a:r>
              <a:rPr lang="cs-CZ"/>
              <a:t>, jenž je vyvíjen jako open source a používán jako enkódér pro formát MP3. Umožňuje nastavení komprimace vícekanálového zvuku: </a:t>
            </a:r>
          </a:p>
          <a:p>
            <a:pPr marL="171450" indent="-171450">
              <a:lnSpc>
                <a:spcPct val="150000"/>
              </a:lnSpc>
              <a:spcBef>
                <a:spcPts val="600"/>
              </a:spcBef>
              <a:spcAft>
                <a:spcPts val="600"/>
              </a:spcAft>
              <a:buFont typeface="Arial" panose="020B0604020202020204" pitchFamily="34" charset="0"/>
              <a:buChar char="•"/>
            </a:pPr>
            <a:r>
              <a:rPr lang="cs-CZ"/>
              <a:t>Volba </a:t>
            </a:r>
            <a:r>
              <a:rPr lang="cs-CZ" b="1"/>
              <a:t>stereo</a:t>
            </a:r>
            <a:r>
              <a:rPr lang="cs-CZ"/>
              <a:t> zajistí samostatné kódování levého i pravého kanálu. </a:t>
            </a:r>
          </a:p>
          <a:p>
            <a:pPr marL="171450" indent="-171450">
              <a:lnSpc>
                <a:spcPct val="150000"/>
              </a:lnSpc>
              <a:spcBef>
                <a:spcPts val="600"/>
              </a:spcBef>
              <a:spcAft>
                <a:spcPts val="600"/>
              </a:spcAft>
              <a:buFont typeface="Arial" panose="020B0604020202020204" pitchFamily="34" charset="0"/>
              <a:buChar char="•"/>
            </a:pPr>
            <a:r>
              <a:rPr lang="cs-CZ"/>
              <a:t>Volba </a:t>
            </a:r>
            <a:r>
              <a:rPr lang="cs-CZ" b="1"/>
              <a:t>joint stereo </a:t>
            </a:r>
            <a:r>
              <a:rPr lang="cs-CZ"/>
              <a:t>využívá faktu, že na obou kanálech bývá obvykle stejný, nebo velmi podobný signál. Speciální algoritmus proto věrně zaznamená jeden kanál, zatímco v druhém kanálu jsou zachyceny pouze informace o rozdílu s druhým kanálem. V tomto módu dojde ke zvýšení celkové kvality na úkor částečné ztráty sterea. </a:t>
            </a:r>
          </a:p>
          <a:p>
            <a:pPr marL="171450" indent="-171450">
              <a:lnSpc>
                <a:spcPct val="150000"/>
              </a:lnSpc>
              <a:spcBef>
                <a:spcPts val="600"/>
              </a:spcBef>
              <a:spcAft>
                <a:spcPts val="600"/>
              </a:spcAft>
              <a:buFont typeface="Arial" panose="020B0604020202020204" pitchFamily="34" charset="0"/>
              <a:buChar char="•"/>
            </a:pPr>
            <a:r>
              <a:rPr lang="cs-CZ"/>
              <a:t>Jiné důležité nastavení je spojeno s datovým tokem (</a:t>
            </a:r>
            <a:r>
              <a:rPr lang="cs-CZ" b="1"/>
              <a:t>bitrate</a:t>
            </a:r>
            <a:r>
              <a:rPr lang="cs-CZ"/>
              <a:t>, určen počtem kilobitů za sekundu), který rozhoduje o výsledné kvalitě komprimovaného signálu. Platí, že čím je menší datový tok, tím je menší soubor a nižší kvalita zvuku. </a:t>
            </a:r>
          </a:p>
          <a:p>
            <a:pPr marL="171450" indent="-171450">
              <a:lnSpc>
                <a:spcPct val="150000"/>
              </a:lnSpc>
              <a:spcBef>
                <a:spcPts val="600"/>
              </a:spcBef>
              <a:spcAft>
                <a:spcPts val="600"/>
              </a:spcAft>
              <a:buFont typeface="Arial" panose="020B0604020202020204" pitchFamily="34" charset="0"/>
              <a:buChar char="•"/>
            </a:pPr>
            <a:r>
              <a:rPr lang="cs-CZ"/>
              <a:t>V případě MP3 se nejvíce používá bitrate v rozmezí 128 až 320 kbps. Od 160 kbps je záznam téměř nerozeznatelný od originálu. </a:t>
            </a:r>
          </a:p>
          <a:p>
            <a:pPr marL="171450" indent="-171450">
              <a:lnSpc>
                <a:spcPct val="150000"/>
              </a:lnSpc>
              <a:spcBef>
                <a:spcPts val="600"/>
              </a:spcBef>
              <a:spcAft>
                <a:spcPts val="600"/>
              </a:spcAft>
              <a:buFont typeface="Arial" panose="020B0604020202020204" pitchFamily="34" charset="0"/>
              <a:buChar char="•"/>
            </a:pPr>
            <a:r>
              <a:rPr lang="cs-CZ" b="1"/>
              <a:t>Konstantní datový tok </a:t>
            </a:r>
            <a:r>
              <a:rPr lang="cs-CZ"/>
              <a:t>(</a:t>
            </a:r>
            <a:r>
              <a:rPr lang="cs-CZ" b="1"/>
              <a:t>CBR</a:t>
            </a:r>
            <a:r>
              <a:rPr lang="cs-CZ"/>
              <a:t> - </a:t>
            </a:r>
            <a:r>
              <a:rPr lang="cs-CZ" i="1"/>
              <a:t>Constant Bitrate</a:t>
            </a:r>
            <a:r>
              <a:rPr lang="cs-CZ"/>
              <a:t>) se v čase nemění a nepřízpůsobuje se charakteru zvukové nahrávky. Méně zatěžuje procesor, ale obvykle znamená o něco větší soubor. </a:t>
            </a:r>
          </a:p>
          <a:p>
            <a:pPr marL="171450" indent="-171450">
              <a:lnSpc>
                <a:spcPct val="150000"/>
              </a:lnSpc>
              <a:spcBef>
                <a:spcPts val="600"/>
              </a:spcBef>
              <a:spcAft>
                <a:spcPts val="600"/>
              </a:spcAft>
              <a:buFont typeface="Arial" panose="020B0604020202020204" pitchFamily="34" charset="0"/>
              <a:buChar char="•"/>
            </a:pPr>
            <a:r>
              <a:rPr lang="cs-CZ" b="1"/>
              <a:t>Proměnný datový tok </a:t>
            </a:r>
            <a:r>
              <a:rPr lang="cs-CZ"/>
              <a:t>(</a:t>
            </a:r>
            <a:r>
              <a:rPr lang="cs-CZ" b="1"/>
              <a:t>VBR</a:t>
            </a:r>
            <a:r>
              <a:rPr lang="cs-CZ"/>
              <a:t> - </a:t>
            </a:r>
            <a:r>
              <a:rPr lang="cs-CZ" i="1"/>
              <a:t>Variable Bitrate</a:t>
            </a:r>
            <a:r>
              <a:rPr lang="cs-CZ"/>
              <a:t>) je závislý na charakteru zvuku - v klidných místech je nižší, zvyšuje se u intenzivnějších partií. Řešení je náročnější na výpočetní výkon, ale je šetrnější k paměti a zvukový záznam bývá kvalitnější.</a:t>
            </a:r>
          </a:p>
          <a:p>
            <a:pPr marL="171450" indent="-171450">
              <a:lnSpc>
                <a:spcPct val="150000"/>
              </a:lnSpc>
              <a:spcBef>
                <a:spcPts val="600"/>
              </a:spcBef>
              <a:spcAft>
                <a:spcPts val="600"/>
              </a:spcAft>
              <a:buFont typeface="Arial" panose="020B0604020202020204" pitchFamily="34" charset="0"/>
              <a:buChar char="•"/>
            </a:pPr>
            <a:r>
              <a:rPr lang="cs-CZ" b="1"/>
              <a:t>Průměrný datový tok </a:t>
            </a:r>
            <a:r>
              <a:rPr lang="cs-CZ"/>
              <a:t>(</a:t>
            </a:r>
            <a:r>
              <a:rPr lang="cs-CZ" b="1"/>
              <a:t>ABR</a:t>
            </a:r>
            <a:r>
              <a:rPr lang="cs-CZ"/>
              <a:t> - </a:t>
            </a:r>
            <a:r>
              <a:rPr lang="cs-CZ" i="1"/>
              <a:t>Adaptive Bitrate</a:t>
            </a:r>
            <a:r>
              <a:rPr lang="cs-CZ"/>
              <a:t>) je vypočítán jako suma přenosové rychlosti každého vzorku dělena počtem vzorků. Skladba má v průměru nastavený jeden bitrate, jsou však možné výkyvy.</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19</a:t>
            </a:fld>
            <a:endParaRPr lang="cs-CZ"/>
          </a:p>
        </p:txBody>
      </p:sp>
    </p:spTree>
    <p:extLst>
      <p:ext uri="{BB962C8B-B14F-4D97-AF65-F5344CB8AC3E}">
        <p14:creationId xmlns:p14="http://schemas.microsoft.com/office/powerpoint/2010/main" val="15294494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Zvuk může být na počítači vygenerován rovněž uměle; hovoříme v takovém případě o </a:t>
            </a:r>
            <a:r>
              <a:rPr lang="cs-CZ" sz="1200" b="1" kern="1200">
                <a:solidFill>
                  <a:schemeClr val="tx1"/>
                </a:solidFill>
                <a:effectLst/>
                <a:latin typeface="+mn-lt"/>
                <a:ea typeface="+mn-ea"/>
                <a:cs typeface="+mn-cs"/>
              </a:rPr>
              <a:t>zvukové syntéze</a:t>
            </a:r>
            <a:r>
              <a:rPr lang="cs-CZ" sz="1200" kern="1200">
                <a:solidFill>
                  <a:schemeClr val="tx1"/>
                </a:solidFill>
                <a:effectLst/>
                <a:latin typeface="+mn-lt"/>
                <a:ea typeface="+mn-ea"/>
                <a:cs typeface="+mn-cs"/>
              </a:rPr>
              <a:t>.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Možností, jak elektronickou cestou generovat vlnový průběh, který lze následně přeměnit na zvuk, je několik; nejčastěji se setkáme s FM syntézou a wavetable syntézou.</a:t>
            </a:r>
          </a:p>
          <a:p>
            <a:pPr marL="171450"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Wavetable syntéza </a:t>
            </a:r>
            <a:r>
              <a:rPr lang="cs-CZ" sz="1200" kern="1200">
                <a:solidFill>
                  <a:schemeClr val="tx1"/>
                </a:solidFill>
                <a:effectLst/>
                <a:latin typeface="+mn-lt"/>
                <a:ea typeface="+mn-ea"/>
                <a:cs typeface="+mn-cs"/>
              </a:rPr>
              <a:t>využívá zvuky skutečných nástrojů, jež jsou uloženy v paměti ROM (Read Only Memory) zvukové karty, ze které jsou následně přehrávány podle stisknuté klávesy.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Každý zvuk a jeho výška má své číslo a jsou organizovány do jakési tabulky. Proto název </a:t>
            </a:r>
            <a:r>
              <a:rPr lang="cs-CZ" sz="1200" b="1" kern="1200">
                <a:solidFill>
                  <a:schemeClr val="tx1"/>
                </a:solidFill>
                <a:effectLst/>
                <a:latin typeface="+mn-lt"/>
                <a:ea typeface="+mn-ea"/>
                <a:cs typeface="+mn-cs"/>
              </a:rPr>
              <a:t>WaveTable</a:t>
            </a:r>
            <a:r>
              <a:rPr lang="cs-CZ" sz="1200" kern="1200">
                <a:solidFill>
                  <a:schemeClr val="tx1"/>
                </a:solidFill>
                <a:effectLst/>
                <a:latin typeface="+mn-lt"/>
                <a:ea typeface="+mn-ea"/>
                <a:cs typeface="+mn-cs"/>
              </a:rPr>
              <a:t> - tabulka vlnových průběhů.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Protože je nemožné, aby v paměti byly uchovány vzorky všech výšek tónů od všech nástrojů, je v paměti vždy uložen jeden tón od každého nástroje. Různých výšek tohoto tónu se pak dosahuje různou rychlostí přehrání tohoto vzorku.</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Zároveň může docházet i k modulaci přehrávaného</a:t>
            </a:r>
            <a:r>
              <a:rPr lang="cs-CZ" sz="1200" kern="1200" baseline="0">
                <a:solidFill>
                  <a:schemeClr val="tx1"/>
                </a:solidFill>
                <a:effectLst/>
                <a:latin typeface="+mn-lt"/>
                <a:ea typeface="+mn-ea"/>
                <a:cs typeface="+mn-cs"/>
              </a:rPr>
              <a:t> vzorku pomocí různých efektů, filtrů i tzv. obálek (např. ADSR).</a:t>
            </a:r>
            <a:endParaRPr lang="cs-CZ" sz="1200" kern="1200">
              <a:solidFill>
                <a:schemeClr val="tx1"/>
              </a:solidFill>
              <a:effectLst/>
              <a:latin typeface="+mn-lt"/>
              <a:ea typeface="+mn-ea"/>
              <a:cs typeface="+mn-cs"/>
            </a:endParaRP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Touto syntézou lze zvláště </a:t>
            </a:r>
            <a:r>
              <a:rPr lang="cs-CZ" sz="1200" b="1" kern="1200">
                <a:solidFill>
                  <a:schemeClr val="tx1"/>
                </a:solidFill>
                <a:effectLst/>
                <a:latin typeface="+mn-lt"/>
                <a:ea typeface="+mn-ea"/>
                <a:cs typeface="+mn-cs"/>
              </a:rPr>
              <a:t>u dražších zvukových karet </a:t>
            </a:r>
            <a:r>
              <a:rPr lang="cs-CZ" sz="1200" kern="1200">
                <a:solidFill>
                  <a:schemeClr val="tx1"/>
                </a:solidFill>
                <a:effectLst/>
                <a:latin typeface="+mn-lt"/>
                <a:ea typeface="+mn-ea"/>
                <a:cs typeface="+mn-cs"/>
              </a:rPr>
              <a:t>vybavených velmi kvalitními vzorky hudebních nástrojů docílit </a:t>
            </a:r>
            <a:r>
              <a:rPr lang="cs-CZ" sz="1200" b="1" kern="1200">
                <a:solidFill>
                  <a:schemeClr val="tx1"/>
                </a:solidFill>
                <a:effectLst/>
                <a:latin typeface="+mn-lt"/>
                <a:ea typeface="+mn-ea"/>
                <a:cs typeface="+mn-cs"/>
              </a:rPr>
              <a:t>vysoké věrnosti akustických zvuků</a:t>
            </a:r>
            <a:r>
              <a:rPr lang="cs-CZ" sz="1200" kern="1200">
                <a:solidFill>
                  <a:schemeClr val="tx1"/>
                </a:solidFill>
                <a:effectLst/>
                <a:latin typeface="+mn-lt"/>
                <a:ea typeface="+mn-ea"/>
                <a:cs typeface="+mn-cs"/>
              </a:rPr>
              <a:t>.</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20</a:t>
            </a:fld>
            <a:endParaRPr lang="cs-CZ"/>
          </a:p>
        </p:txBody>
      </p:sp>
    </p:spTree>
    <p:extLst>
      <p:ext uri="{BB962C8B-B14F-4D97-AF65-F5344CB8AC3E}">
        <p14:creationId xmlns:p14="http://schemas.microsoft.com/office/powerpoint/2010/main" val="3773637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a:t>Zdrojem zvuku může být každé </a:t>
            </a:r>
            <a:r>
              <a:rPr lang="cs-CZ" b="1"/>
              <a:t>kmitající těleso</a:t>
            </a:r>
            <a:r>
              <a:rPr lang="cs-CZ"/>
              <a:t>. </a:t>
            </a:r>
          </a:p>
          <a:p>
            <a:pPr marL="171450" indent="-171450">
              <a:lnSpc>
                <a:spcPct val="150000"/>
              </a:lnSpc>
              <a:spcBef>
                <a:spcPts val="600"/>
              </a:spcBef>
              <a:spcAft>
                <a:spcPts val="600"/>
              </a:spcAft>
              <a:buFont typeface="Arial" panose="020B0604020202020204" pitchFamily="34" charset="0"/>
              <a:buChar char="•"/>
            </a:pPr>
            <a:r>
              <a:rPr lang="cs-CZ"/>
              <a:t>Pravidelné kmity tvoří </a:t>
            </a:r>
            <a:r>
              <a:rPr lang="cs-CZ" b="1"/>
              <a:t>tóny</a:t>
            </a:r>
            <a:r>
              <a:rPr lang="cs-CZ"/>
              <a:t> (hudební zvuky), nepravidelné kmity označujeme jako </a:t>
            </a:r>
            <a:r>
              <a:rPr lang="cs-CZ" b="1"/>
              <a:t>hluky</a:t>
            </a:r>
            <a:r>
              <a:rPr lang="cs-CZ"/>
              <a:t> (nehudební zvuky). </a:t>
            </a:r>
          </a:p>
          <a:p>
            <a:pPr marL="171450" indent="-171450">
              <a:lnSpc>
                <a:spcPct val="150000"/>
              </a:lnSpc>
              <a:spcBef>
                <a:spcPts val="600"/>
              </a:spcBef>
              <a:spcAft>
                <a:spcPts val="600"/>
              </a:spcAft>
              <a:buFont typeface="Arial" panose="020B0604020202020204" pitchFamily="34" charset="0"/>
              <a:buChar char="•"/>
            </a:pPr>
            <a:r>
              <a:rPr lang="cs-CZ"/>
              <a:t>Původcem </a:t>
            </a:r>
            <a:r>
              <a:rPr lang="cs-CZ" b="0"/>
              <a:t>hudebních zvuků </a:t>
            </a:r>
            <a:r>
              <a:rPr lang="cs-CZ"/>
              <a:t>mohou být lidské hlasivky nebo různé hudební nástroje. </a:t>
            </a:r>
          </a:p>
          <a:p>
            <a:pPr marL="171450" indent="-171450">
              <a:lnSpc>
                <a:spcPct val="150000"/>
              </a:lnSpc>
              <a:spcBef>
                <a:spcPts val="600"/>
              </a:spcBef>
              <a:spcAft>
                <a:spcPts val="600"/>
              </a:spcAft>
              <a:buFont typeface="Arial" panose="020B0604020202020204" pitchFamily="34" charset="0"/>
              <a:buChar char="•"/>
            </a:pPr>
            <a:r>
              <a:rPr lang="cs-CZ"/>
              <a:t>Hluky mohou způsobit např. vítr, výstřel, běžící motor apod.</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3</a:t>
            </a:fld>
            <a:endParaRPr lang="cs-CZ"/>
          </a:p>
        </p:txBody>
      </p:sp>
    </p:spTree>
    <p:extLst>
      <p:ext uri="{BB962C8B-B14F-4D97-AF65-F5344CB8AC3E}">
        <p14:creationId xmlns:p14="http://schemas.microsoft.com/office/powerpoint/2010/main" val="1869268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FM</a:t>
            </a:r>
            <a:r>
              <a:rPr lang="cs-CZ" sz="1200" b="1" kern="1200" baseline="0">
                <a:solidFill>
                  <a:schemeClr val="tx1"/>
                </a:solidFill>
                <a:effectLst/>
                <a:latin typeface="+mn-lt"/>
                <a:ea typeface="+mn-ea"/>
                <a:cs typeface="+mn-cs"/>
              </a:rPr>
              <a:t> syntéza </a:t>
            </a:r>
            <a:r>
              <a:rPr lang="cs-CZ" sz="1200" b="0" kern="1200" baseline="0">
                <a:solidFill>
                  <a:schemeClr val="tx1"/>
                </a:solidFill>
                <a:effectLst/>
                <a:latin typeface="+mn-lt"/>
                <a:ea typeface="+mn-ea"/>
                <a:cs typeface="+mn-cs"/>
              </a:rPr>
              <a:t>je založena na </a:t>
            </a:r>
            <a:r>
              <a:rPr lang="cs-CZ" sz="1200" b="1" kern="1200" baseline="0">
                <a:solidFill>
                  <a:schemeClr val="tx1"/>
                </a:solidFill>
                <a:effectLst/>
                <a:latin typeface="+mn-lt"/>
                <a:ea typeface="+mn-ea"/>
                <a:cs typeface="+mn-cs"/>
              </a:rPr>
              <a:t>frekvenční modulaci </a:t>
            </a:r>
            <a:r>
              <a:rPr lang="cs-CZ" sz="1200" b="0" kern="1200" baseline="0">
                <a:solidFill>
                  <a:schemeClr val="tx1"/>
                </a:solidFill>
                <a:effectLst/>
                <a:latin typeface="+mn-lt"/>
                <a:ea typeface="+mn-ea"/>
                <a:cs typeface="+mn-cs"/>
              </a:rPr>
              <a:t>(FM), při níž je </a:t>
            </a:r>
            <a:r>
              <a:rPr lang="cs-CZ" sz="1200" b="1" kern="1200" baseline="0">
                <a:solidFill>
                  <a:schemeClr val="tx1"/>
                </a:solidFill>
                <a:effectLst/>
                <a:latin typeface="+mn-lt"/>
                <a:ea typeface="+mn-ea"/>
                <a:cs typeface="+mn-cs"/>
              </a:rPr>
              <a:t>nosná vlna </a:t>
            </a:r>
            <a:r>
              <a:rPr lang="cs-CZ" sz="1200" b="0" kern="1200" baseline="0">
                <a:solidFill>
                  <a:schemeClr val="tx1"/>
                </a:solidFill>
                <a:effectLst/>
                <a:latin typeface="+mn-lt"/>
                <a:ea typeface="+mn-ea"/>
                <a:cs typeface="+mn-cs"/>
              </a:rPr>
              <a:t>modulována ("tvarována") pomocí jiného signálu - </a:t>
            </a:r>
            <a:r>
              <a:rPr lang="cs-CZ" sz="1200" b="1" kern="1200" baseline="0">
                <a:solidFill>
                  <a:schemeClr val="tx1"/>
                </a:solidFill>
                <a:effectLst/>
                <a:latin typeface="+mn-lt"/>
                <a:ea typeface="+mn-ea"/>
                <a:cs typeface="+mn-cs"/>
              </a:rPr>
              <a:t>modulátoru</a:t>
            </a:r>
            <a:r>
              <a:rPr lang="cs-CZ" sz="1200" b="0" kern="1200" baseline="0">
                <a:solidFill>
                  <a:schemeClr val="tx1"/>
                </a:solidFill>
                <a:effectLst/>
                <a:latin typeface="+mn-lt"/>
                <a:ea typeface="+mn-ea"/>
                <a:cs typeface="+mn-cs"/>
              </a:rPr>
              <a:t>. </a:t>
            </a:r>
          </a:p>
          <a:p>
            <a:pPr marL="171450" indent="-171450">
              <a:lnSpc>
                <a:spcPct val="150000"/>
              </a:lnSpc>
              <a:spcBef>
                <a:spcPts val="600"/>
              </a:spcBef>
              <a:spcAft>
                <a:spcPts val="600"/>
              </a:spcAft>
              <a:buFont typeface="Arial" panose="020B0604020202020204" pitchFamily="34" charset="0"/>
              <a:buChar char="•"/>
            </a:pPr>
            <a:r>
              <a:rPr lang="cs-CZ" sz="1200" b="0" kern="1200" baseline="0">
                <a:solidFill>
                  <a:schemeClr val="tx1"/>
                </a:solidFill>
                <a:effectLst/>
                <a:latin typeface="+mn-lt"/>
                <a:ea typeface="+mn-ea"/>
                <a:cs typeface="+mn-cs"/>
              </a:rPr>
              <a:t>Díky této modulaci můžeme dosahovat různých barev tónů.</a:t>
            </a:r>
          </a:p>
          <a:p>
            <a:pPr marL="171450" indent="-171450">
              <a:lnSpc>
                <a:spcPct val="150000"/>
              </a:lnSpc>
              <a:spcBef>
                <a:spcPts val="600"/>
              </a:spcBef>
              <a:spcAft>
                <a:spcPts val="600"/>
              </a:spcAft>
              <a:buFont typeface="Arial" panose="020B0604020202020204" pitchFamily="34" charset="0"/>
              <a:buChar char="•"/>
            </a:pPr>
            <a:r>
              <a:rPr lang="cs-CZ" sz="1200" b="0" i="0" kern="1200">
                <a:solidFill>
                  <a:schemeClr val="tx1"/>
                </a:solidFill>
                <a:effectLst/>
                <a:latin typeface="+mn-lt"/>
                <a:ea typeface="+mn-ea"/>
                <a:cs typeface="+mn-cs"/>
              </a:rPr>
              <a:t>FM syntéza tedy neskládá signál z více složek, ani nepoužívá filtry pro odřezávání harmonických složek. Funguje na principu okamžité změny tvaru signálu pomocí frekvenční modulace.</a:t>
            </a:r>
            <a:endParaRPr lang="cs-CZ" sz="1200" b="0" kern="1200" baseline="0">
              <a:solidFill>
                <a:schemeClr val="tx1"/>
              </a:solidFill>
              <a:effectLst/>
              <a:latin typeface="+mn-lt"/>
              <a:ea typeface="+mn-ea"/>
              <a:cs typeface="+mn-cs"/>
            </a:endParaRPr>
          </a:p>
          <a:p>
            <a:pPr marL="171450" indent="-171450">
              <a:lnSpc>
                <a:spcPct val="150000"/>
              </a:lnSpc>
              <a:spcBef>
                <a:spcPts val="600"/>
              </a:spcBef>
              <a:spcAft>
                <a:spcPts val="600"/>
              </a:spcAft>
              <a:buFont typeface="Arial" panose="020B0604020202020204" pitchFamily="34" charset="0"/>
              <a:buChar char="•"/>
            </a:pPr>
            <a:r>
              <a:rPr lang="cs-CZ" sz="1200" b="0" kern="1200" baseline="0">
                <a:solidFill>
                  <a:schemeClr val="tx1"/>
                </a:solidFill>
                <a:effectLst/>
                <a:latin typeface="+mn-lt"/>
                <a:ea typeface="+mn-ea"/>
                <a:cs typeface="+mn-cs"/>
              </a:rPr>
              <a:t>FM syntéza může být provedena analogovým zařízením (dříve se jako hudební nástroje používaly </a:t>
            </a:r>
            <a:r>
              <a:rPr lang="cs-CZ" sz="1200" b="1" kern="1200" baseline="0">
                <a:solidFill>
                  <a:schemeClr val="tx1"/>
                </a:solidFill>
                <a:effectLst/>
                <a:latin typeface="+mn-lt"/>
                <a:ea typeface="+mn-ea"/>
                <a:cs typeface="+mn-cs"/>
              </a:rPr>
              <a:t>analogové elektronické syntetizéry</a:t>
            </a:r>
            <a:r>
              <a:rPr lang="cs-CZ" sz="1200" b="0" kern="1200" baseline="0">
                <a:solidFill>
                  <a:schemeClr val="tx1"/>
                </a:solidFill>
                <a:effectLst/>
                <a:latin typeface="+mn-lt"/>
                <a:ea typeface="+mn-ea"/>
                <a:cs typeface="+mn-cs"/>
              </a:rPr>
              <a:t>), ale pochopitelně také digitálně pomocí speciálního software.</a:t>
            </a:r>
            <a:endParaRPr lang="cs-CZ" sz="1200" b="0" kern="1200">
              <a:solidFill>
                <a:schemeClr val="tx1"/>
              </a:solidFill>
              <a:effectLst/>
              <a:latin typeface="+mn-lt"/>
              <a:ea typeface="+mn-ea"/>
              <a:cs typeface="+mn-cs"/>
            </a:endParaRPr>
          </a:p>
          <a:p>
            <a:pPr marL="171450" indent="-171450">
              <a:lnSpc>
                <a:spcPct val="150000"/>
              </a:lnSpc>
              <a:spcBef>
                <a:spcPts val="600"/>
              </a:spcBef>
              <a:spcAft>
                <a:spcPts val="600"/>
              </a:spcAft>
              <a:buFont typeface="Arial" panose="020B0604020202020204" pitchFamily="34" charset="0"/>
              <a:buChar char="•"/>
            </a:pPr>
            <a:r>
              <a:rPr lang="cs-CZ" sz="1200" b="0" kern="1200">
                <a:solidFill>
                  <a:schemeClr val="tx1"/>
                </a:solidFill>
                <a:effectLst/>
                <a:latin typeface="+mn-lt"/>
                <a:ea typeface="+mn-ea"/>
                <a:cs typeface="+mn-cs"/>
              </a:rPr>
              <a:t>Snaha</a:t>
            </a:r>
            <a:r>
              <a:rPr lang="cs-CZ" sz="1200" b="0" kern="1200" baseline="0">
                <a:solidFill>
                  <a:schemeClr val="tx1"/>
                </a:solidFill>
                <a:effectLst/>
                <a:latin typeface="+mn-lt"/>
                <a:ea typeface="+mn-ea"/>
                <a:cs typeface="+mn-cs"/>
              </a:rPr>
              <a:t> co nejvěrněji napodobit v digitálním prostředí skutečné hudební nástroje</a:t>
            </a:r>
            <a:r>
              <a:rPr lang="cs-CZ" sz="1200" b="0" kern="1200">
                <a:solidFill>
                  <a:schemeClr val="tx1"/>
                </a:solidFill>
                <a:effectLst/>
                <a:latin typeface="+mn-lt"/>
                <a:ea typeface="+mn-ea"/>
                <a:cs typeface="+mn-cs"/>
              </a:rPr>
              <a:t> </a:t>
            </a:r>
            <a:r>
              <a:rPr lang="cs-CZ" sz="1200" kern="1200">
                <a:solidFill>
                  <a:schemeClr val="tx1"/>
                </a:solidFill>
                <a:effectLst/>
                <a:latin typeface="+mn-lt"/>
                <a:ea typeface="+mn-ea"/>
                <a:cs typeface="+mn-cs"/>
              </a:rPr>
              <a:t>vychází z úvahy, že </a:t>
            </a:r>
            <a:r>
              <a:rPr lang="cs-CZ" sz="1200" b="1" kern="1200">
                <a:solidFill>
                  <a:schemeClr val="tx1"/>
                </a:solidFill>
                <a:effectLst/>
                <a:latin typeface="+mn-lt"/>
                <a:ea typeface="+mn-ea"/>
                <a:cs typeface="+mn-cs"/>
              </a:rPr>
              <a:t>hudební zvuky mají podobu cyklu</a:t>
            </a:r>
            <a:r>
              <a:rPr lang="cs-CZ" sz="1200" kern="1200">
                <a:solidFill>
                  <a:schemeClr val="tx1"/>
                </a:solidFill>
                <a:effectLst/>
                <a:latin typeface="+mn-lt"/>
                <a:ea typeface="+mn-ea"/>
                <a:cs typeface="+mn-cs"/>
              </a:rPr>
              <a:t>, který se skládá ze čtyř částí:</a:t>
            </a:r>
          </a:p>
          <a:p>
            <a:pPr marL="628650" lvl="1" indent="-171450">
              <a:lnSpc>
                <a:spcPct val="150000"/>
              </a:lnSpc>
              <a:spcBef>
                <a:spcPts val="600"/>
              </a:spcBef>
              <a:spcAft>
                <a:spcPts val="600"/>
              </a:spcAft>
              <a:buFont typeface="Arial" panose="020B0604020202020204" pitchFamily="34" charset="0"/>
              <a:buChar char="•"/>
            </a:pPr>
            <a:r>
              <a:rPr lang="cs-CZ" sz="1200" b="1" i="0" kern="1200">
                <a:solidFill>
                  <a:schemeClr val="tx1"/>
                </a:solidFill>
                <a:effectLst/>
                <a:latin typeface="+mn-lt"/>
                <a:ea typeface="+mn-ea"/>
                <a:cs typeface="+mn-cs"/>
              </a:rPr>
              <a:t>Attack</a:t>
            </a:r>
            <a:r>
              <a:rPr lang="cs-CZ" sz="1200" b="0" i="0" kern="1200">
                <a:solidFill>
                  <a:schemeClr val="tx1"/>
                </a:solidFill>
                <a:effectLst/>
                <a:latin typeface="+mn-lt"/>
                <a:ea typeface="+mn-ea"/>
                <a:cs typeface="+mn-cs"/>
              </a:rPr>
              <a:t> (náběh, nástup): udává za jakou dobu se signál po stisknutí klávesy dostane na maximum.</a:t>
            </a:r>
          </a:p>
          <a:p>
            <a:pPr marL="628650" lvl="1" indent="-171450">
              <a:lnSpc>
                <a:spcPct val="150000"/>
              </a:lnSpc>
              <a:spcBef>
                <a:spcPts val="600"/>
              </a:spcBef>
              <a:spcAft>
                <a:spcPts val="600"/>
              </a:spcAft>
              <a:buFont typeface="Arial" panose="020B0604020202020204" pitchFamily="34" charset="0"/>
              <a:buChar char="•"/>
            </a:pPr>
            <a:r>
              <a:rPr lang="cs-CZ" sz="1200" b="1" i="0" kern="1200">
                <a:solidFill>
                  <a:schemeClr val="tx1"/>
                </a:solidFill>
                <a:effectLst/>
                <a:latin typeface="+mn-lt"/>
                <a:ea typeface="+mn-ea"/>
                <a:cs typeface="+mn-cs"/>
              </a:rPr>
              <a:t>Decay</a:t>
            </a:r>
            <a:r>
              <a:rPr lang="cs-CZ" sz="1200" b="0" i="0" kern="1200">
                <a:solidFill>
                  <a:schemeClr val="tx1"/>
                </a:solidFill>
                <a:effectLst/>
                <a:latin typeface="+mn-lt"/>
                <a:ea typeface="+mn-ea"/>
                <a:cs typeface="+mn-cs"/>
              </a:rPr>
              <a:t> (útlum): udává za jakou dobu se signál z maxima sníží na hodnotu sustain.</a:t>
            </a:r>
          </a:p>
          <a:p>
            <a:pPr marL="628650" lvl="1" indent="-171450">
              <a:lnSpc>
                <a:spcPct val="150000"/>
              </a:lnSpc>
              <a:spcBef>
                <a:spcPts val="600"/>
              </a:spcBef>
              <a:spcAft>
                <a:spcPts val="600"/>
              </a:spcAft>
              <a:buFont typeface="Arial" panose="020B0604020202020204" pitchFamily="34" charset="0"/>
              <a:buChar char="•"/>
            </a:pPr>
            <a:r>
              <a:rPr lang="cs-CZ" sz="1200" b="1" i="0" kern="1200">
                <a:solidFill>
                  <a:schemeClr val="tx1"/>
                </a:solidFill>
                <a:effectLst/>
                <a:latin typeface="+mn-lt"/>
                <a:ea typeface="+mn-ea"/>
                <a:cs typeface="+mn-cs"/>
              </a:rPr>
              <a:t>Sustain</a:t>
            </a:r>
            <a:r>
              <a:rPr lang="cs-CZ" sz="1200" b="0" i="0" kern="1200">
                <a:solidFill>
                  <a:schemeClr val="tx1"/>
                </a:solidFill>
                <a:effectLst/>
                <a:latin typeface="+mn-lt"/>
                <a:ea typeface="+mn-ea"/>
                <a:cs typeface="+mn-cs"/>
              </a:rPr>
              <a:t> (podržení): udává konstatntí velikost signálu při stálém držení klávesy.</a:t>
            </a:r>
          </a:p>
          <a:p>
            <a:pPr marL="628650" lvl="1" indent="-171450">
              <a:lnSpc>
                <a:spcPct val="150000"/>
              </a:lnSpc>
              <a:spcBef>
                <a:spcPts val="600"/>
              </a:spcBef>
              <a:spcAft>
                <a:spcPts val="600"/>
              </a:spcAft>
              <a:buFont typeface="Arial" panose="020B0604020202020204" pitchFamily="34" charset="0"/>
              <a:buChar char="•"/>
            </a:pPr>
            <a:r>
              <a:rPr lang="cs-CZ" sz="1200" b="1" i="0" kern="1200">
                <a:solidFill>
                  <a:schemeClr val="tx1"/>
                </a:solidFill>
                <a:effectLst/>
                <a:latin typeface="+mn-lt"/>
                <a:ea typeface="+mn-ea"/>
                <a:cs typeface="+mn-cs"/>
              </a:rPr>
              <a:t>Release</a:t>
            </a:r>
            <a:r>
              <a:rPr lang="cs-CZ" sz="1200" b="0" i="0" kern="1200">
                <a:solidFill>
                  <a:schemeClr val="tx1"/>
                </a:solidFill>
                <a:effectLst/>
                <a:latin typeface="+mn-lt"/>
                <a:ea typeface="+mn-ea"/>
                <a:cs typeface="+mn-cs"/>
              </a:rPr>
              <a:t> (uvolnění): udává dobu snižování hlasitosti po puštění klávesy, tzv. fade.</a:t>
            </a:r>
            <a:endParaRPr lang="cs-CZ" sz="1200" kern="1200">
              <a:solidFill>
                <a:schemeClr val="tx1"/>
              </a:solidFill>
              <a:effectLst/>
              <a:latin typeface="+mn-lt"/>
              <a:ea typeface="+mn-ea"/>
              <a:cs typeface="+mn-cs"/>
            </a:endParaRP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V teorii zvukové syntézy se proto uvádí pojem </a:t>
            </a:r>
            <a:r>
              <a:rPr lang="cs-CZ" sz="1200" b="1" kern="1200">
                <a:solidFill>
                  <a:schemeClr val="tx1"/>
                </a:solidFill>
                <a:effectLst/>
                <a:latin typeface="+mn-lt"/>
                <a:ea typeface="+mn-ea"/>
                <a:cs typeface="+mn-cs"/>
              </a:rPr>
              <a:t>ADSR obálka</a:t>
            </a:r>
            <a:r>
              <a:rPr lang="cs-CZ" sz="1200" kern="1200">
                <a:solidFill>
                  <a:schemeClr val="tx1"/>
                </a:solidFill>
                <a:effectLst/>
                <a:latin typeface="+mn-lt"/>
                <a:ea typeface="+mn-ea"/>
                <a:cs typeface="+mn-cs"/>
              </a:rPr>
              <a:t>, pomocí níž lze</a:t>
            </a:r>
            <a:r>
              <a:rPr lang="cs-CZ" sz="1200" kern="1200" baseline="0">
                <a:solidFill>
                  <a:schemeClr val="tx1"/>
                </a:solidFill>
                <a:effectLst/>
                <a:latin typeface="+mn-lt"/>
                <a:ea typeface="+mn-ea"/>
                <a:cs typeface="+mn-cs"/>
              </a:rPr>
              <a:t> tvarovat</a:t>
            </a:r>
            <a:r>
              <a:rPr lang="cs-CZ" sz="1200" kern="1200">
                <a:solidFill>
                  <a:schemeClr val="tx1"/>
                </a:solidFill>
                <a:effectLst/>
                <a:latin typeface="+mn-lt"/>
                <a:ea typeface="+mn-ea"/>
                <a:cs typeface="+mn-cs"/>
              </a:rPr>
              <a:t> vlnový průběh zvuku tak, aby se v každé z částí cyklu co nejvíce přiblížil zvuku</a:t>
            </a:r>
            <a:r>
              <a:rPr lang="cs-CZ" sz="1200" kern="1200" baseline="0">
                <a:solidFill>
                  <a:schemeClr val="tx1"/>
                </a:solidFill>
                <a:effectLst/>
                <a:latin typeface="+mn-lt"/>
                <a:ea typeface="+mn-ea"/>
                <a:cs typeface="+mn-cs"/>
              </a:rPr>
              <a:t> daného</a:t>
            </a:r>
            <a:r>
              <a:rPr lang="cs-CZ" sz="1200" kern="1200">
                <a:solidFill>
                  <a:schemeClr val="tx1"/>
                </a:solidFill>
                <a:effectLst/>
                <a:latin typeface="+mn-lt"/>
                <a:ea typeface="+mn-ea"/>
                <a:cs typeface="+mn-cs"/>
              </a:rPr>
              <a:t> hudebního nástroje.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21</a:t>
            </a:fld>
            <a:endParaRPr lang="cs-CZ"/>
          </a:p>
        </p:txBody>
      </p:sp>
    </p:spTree>
    <p:extLst>
      <p:ext uri="{BB962C8B-B14F-4D97-AF65-F5344CB8AC3E}">
        <p14:creationId xmlns:p14="http://schemas.microsoft.com/office/powerpoint/2010/main" val="2617617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Zvuková syntéza je nejčastěji realizována obvodem </a:t>
            </a:r>
            <a:r>
              <a:rPr lang="cs-CZ" sz="1200" b="1" kern="1200">
                <a:solidFill>
                  <a:schemeClr val="tx1"/>
                </a:solidFill>
                <a:effectLst/>
                <a:latin typeface="+mn-lt"/>
                <a:ea typeface="+mn-ea"/>
                <a:cs typeface="+mn-cs"/>
              </a:rPr>
              <a:t>MIDI</a:t>
            </a:r>
            <a:r>
              <a:rPr lang="cs-CZ" sz="1200" kern="1200">
                <a:solidFill>
                  <a:schemeClr val="tx1"/>
                </a:solidFill>
                <a:effectLst/>
                <a:latin typeface="+mn-lt"/>
                <a:ea typeface="+mn-ea"/>
                <a:cs typeface="+mn-cs"/>
              </a:rPr>
              <a:t> (</a:t>
            </a:r>
            <a:r>
              <a:rPr lang="cs-CZ" sz="1200" i="1" kern="1200">
                <a:solidFill>
                  <a:schemeClr val="tx1"/>
                </a:solidFill>
                <a:effectLst/>
                <a:latin typeface="+mn-lt"/>
                <a:ea typeface="+mn-ea"/>
                <a:cs typeface="+mn-cs"/>
              </a:rPr>
              <a:t>Musical Instrument Digital Interface</a:t>
            </a:r>
            <a:r>
              <a:rPr lang="cs-CZ" sz="1200" kern="1200">
                <a:solidFill>
                  <a:schemeClr val="tx1"/>
                </a:solidFill>
                <a:effectLst/>
                <a:latin typeface="+mn-lt"/>
                <a:ea typeface="+mn-ea"/>
                <a:cs typeface="+mn-cs"/>
              </a:rPr>
              <a:t> = digitální rozhraní pro hudební nástroje).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MIDI je mezinárodní standard používaný v hudebním průmyslu jako </a:t>
            </a:r>
            <a:r>
              <a:rPr lang="cs-CZ" sz="1200" b="1" kern="1200">
                <a:solidFill>
                  <a:schemeClr val="tx1"/>
                </a:solidFill>
                <a:effectLst/>
                <a:latin typeface="+mn-lt"/>
                <a:ea typeface="+mn-ea"/>
                <a:cs typeface="+mn-cs"/>
              </a:rPr>
              <a:t>elektronický komunikační protokol</a:t>
            </a:r>
            <a:r>
              <a:rPr lang="cs-CZ" sz="1200" kern="1200">
                <a:solidFill>
                  <a:schemeClr val="tx1"/>
                </a:solidFill>
                <a:effectLst/>
                <a:latin typeface="+mn-lt"/>
                <a:ea typeface="+mn-ea"/>
                <a:cs typeface="+mn-cs"/>
              </a:rPr>
              <a:t>, který dovoluje hudebním nástrojům, počítačům i dalším přístrojům komunikovat v reálném čase prostřednictvím definovaného sériového rozhraní.</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Pro zpracování MIDI dat je nabízena celá řada aplikací a pro jejich uložení je používán formát </a:t>
            </a:r>
            <a:r>
              <a:rPr lang="cs-CZ" sz="1200" b="1" kern="1200">
                <a:solidFill>
                  <a:schemeClr val="tx1"/>
                </a:solidFill>
                <a:effectLst/>
                <a:latin typeface="+mn-lt"/>
                <a:ea typeface="+mn-ea"/>
                <a:cs typeface="+mn-cs"/>
              </a:rPr>
              <a:t>SMF</a:t>
            </a:r>
            <a:r>
              <a:rPr lang="cs-CZ" sz="1200" kern="1200">
                <a:solidFill>
                  <a:schemeClr val="tx1"/>
                </a:solidFill>
                <a:effectLst/>
                <a:latin typeface="+mn-lt"/>
                <a:ea typeface="+mn-ea"/>
                <a:cs typeface="+mn-cs"/>
              </a:rPr>
              <a:t> (</a:t>
            </a:r>
            <a:r>
              <a:rPr lang="cs-CZ" sz="1200" i="1" kern="1200">
                <a:solidFill>
                  <a:schemeClr val="tx1"/>
                </a:solidFill>
                <a:effectLst/>
                <a:latin typeface="+mn-lt"/>
                <a:ea typeface="+mn-ea"/>
                <a:cs typeface="+mn-cs"/>
              </a:rPr>
              <a:t>Standard MIDI File</a:t>
            </a:r>
            <a:r>
              <a:rPr lang="cs-CZ" sz="1200" kern="1200">
                <a:solidFill>
                  <a:schemeClr val="tx1"/>
                </a:solidFill>
                <a:effectLst/>
                <a:latin typeface="+mn-lt"/>
                <a:ea typeface="+mn-ea"/>
                <a:cs typeface="+mn-cs"/>
              </a:rPr>
              <a:t>). Tyto soubory mají obvykle příponu </a:t>
            </a:r>
            <a:r>
              <a:rPr lang="cs-CZ" sz="1200" b="1" kern="1200">
                <a:solidFill>
                  <a:schemeClr val="tx1"/>
                </a:solidFill>
                <a:effectLst/>
                <a:latin typeface="+mn-lt"/>
                <a:ea typeface="+mn-ea"/>
                <a:cs typeface="+mn-cs"/>
              </a:rPr>
              <a:t>.MID</a:t>
            </a:r>
            <a:r>
              <a:rPr lang="cs-CZ" sz="1200" kern="1200">
                <a:solidFill>
                  <a:schemeClr val="tx1"/>
                </a:solidFill>
                <a:effectLst/>
                <a:latin typeface="+mn-lt"/>
                <a:ea typeface="+mn-ea"/>
                <a:cs typeface="+mn-cs"/>
              </a:rPr>
              <a:t>.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Jedná se o formát vektorový, který stejně jako v případě grafiky umožňuje snadné opravy a úpravy vytvořených souborů bez ztráty kvality. </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sz="1200" b="1" kern="1200">
                <a:solidFill>
                  <a:schemeClr val="tx1"/>
                </a:solidFill>
                <a:effectLst/>
                <a:latin typeface="+mn-lt"/>
                <a:ea typeface="+mn-ea"/>
                <a:cs typeface="+mn-cs"/>
              </a:rPr>
              <a:t>Zvukový soubor MIDI </a:t>
            </a:r>
            <a:r>
              <a:rPr lang="cs-CZ" sz="1200" kern="1200">
                <a:solidFill>
                  <a:schemeClr val="tx1"/>
                </a:solidFill>
                <a:effectLst/>
                <a:latin typeface="+mn-lt"/>
                <a:ea typeface="+mn-ea"/>
                <a:cs typeface="+mn-cs"/>
              </a:rPr>
              <a:t>je zaznamenán v podstatě tak, jako by byl zapsán do notové partitury. </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sz="1200" kern="1200">
                <a:solidFill>
                  <a:schemeClr val="tx1"/>
                </a:solidFill>
                <a:effectLst/>
                <a:latin typeface="+mn-lt"/>
                <a:ea typeface="+mn-ea"/>
                <a:cs typeface="+mn-cs"/>
              </a:rPr>
              <a:t>V tomto případě jsou do zvukového formátu zaznamenávány informace o nástroji, který tón hraje (piano, housle, varhany ...), o výšce tónu, délce tónu, dynamice úhozu na klávesu, případně další charakteristiky včetně tempa skladby.</a:t>
            </a:r>
            <a:endParaRPr lang="cs-CZ"/>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Z polyfonie těchto zvuků (většinou 16 nebo 32 hlasů neboli stop najednou) potom vzniká výsledná skladba.</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Výhodou tohoto formátu je takřka zanedbatelná datová velikost (i rozsáhlá skladba může mít jen několik kilobytů). </a:t>
            </a:r>
          </a:p>
          <a:p>
            <a:pPr marL="171450"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Není však v něm možné zaznamenávat lidskou řeč nebo jiné přirozené zvuky</a:t>
            </a:r>
            <a:r>
              <a:rPr lang="cs-CZ" sz="1200" kern="1200">
                <a:solidFill>
                  <a:schemeClr val="tx1"/>
                </a:solidFill>
                <a:effectLst/>
                <a:latin typeface="+mn-lt"/>
                <a:ea typeface="+mn-ea"/>
                <a:cs typeface="+mn-cs"/>
              </a:rPr>
              <a:t>.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Zjednodušující povaha modelu ADSR může ubírat i hudební věrnosti, samozřejmě také v závislosti na kvalitě používané zvukové karty</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22</a:t>
            </a:fld>
            <a:endParaRPr lang="cs-CZ"/>
          </a:p>
        </p:txBody>
      </p:sp>
    </p:spTree>
    <p:extLst>
      <p:ext uri="{BB962C8B-B14F-4D97-AF65-F5344CB8AC3E}">
        <p14:creationId xmlns:p14="http://schemas.microsoft.com/office/powerpoint/2010/main" val="72373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b="0"/>
              <a:t>Tyto aplikace se zaměřují na záznam a následnou editaci zvukového signálu. </a:t>
            </a:r>
          </a:p>
          <a:p>
            <a:pPr marL="171450" indent="-171450">
              <a:lnSpc>
                <a:spcPct val="150000"/>
              </a:lnSpc>
              <a:spcBef>
                <a:spcPts val="600"/>
              </a:spcBef>
              <a:spcAft>
                <a:spcPts val="600"/>
              </a:spcAft>
              <a:buFont typeface="Arial" panose="020B0604020202020204" pitchFamily="34" charset="0"/>
              <a:buChar char="•"/>
            </a:pPr>
            <a:r>
              <a:rPr lang="cs-CZ" b="0"/>
              <a:t>Umožňují zvuková data nahrávat, přehrávat, importovat i exportovat v různých formátech. </a:t>
            </a:r>
          </a:p>
          <a:p>
            <a:pPr marL="171450" indent="-171450">
              <a:lnSpc>
                <a:spcPct val="150000"/>
              </a:lnSpc>
              <a:spcBef>
                <a:spcPts val="600"/>
              </a:spcBef>
              <a:spcAft>
                <a:spcPts val="600"/>
              </a:spcAft>
              <a:buFont typeface="Arial" panose="020B0604020202020204" pitchFamily="34" charset="0"/>
              <a:buChar char="•"/>
            </a:pPr>
            <a:r>
              <a:rPr lang="cs-CZ" b="0"/>
              <a:t>Nabízejí základní operace potřebné k editaci zvukových souborů včetně mixování stop a různých efektů. </a:t>
            </a:r>
          </a:p>
          <a:p>
            <a:pPr marL="171450" indent="-171450">
              <a:lnSpc>
                <a:spcPct val="150000"/>
              </a:lnSpc>
              <a:spcBef>
                <a:spcPts val="600"/>
              </a:spcBef>
              <a:spcAft>
                <a:spcPts val="600"/>
              </a:spcAft>
              <a:buFont typeface="Arial" panose="020B0604020202020204" pitchFamily="34" charset="0"/>
              <a:buChar char="•"/>
            </a:pPr>
            <a:r>
              <a:rPr lang="cs-CZ" b="0"/>
              <a:t>Mohou obsahovat i nástroje sloužící k </a:t>
            </a:r>
            <a:r>
              <a:rPr lang="cs-CZ" b="1"/>
              <a:t>analýze zvuku </a:t>
            </a:r>
            <a:r>
              <a:rPr lang="cs-CZ" b="0"/>
              <a:t>(např. konfigurovatelný spektrogram, analýzu frekvence) nebo k </a:t>
            </a:r>
            <a:r>
              <a:rPr lang="cs-CZ" b="1"/>
              <a:t>filtraci</a:t>
            </a:r>
            <a:r>
              <a:rPr lang="cs-CZ" b="0"/>
              <a:t> nežádoucích zvuků (odstranění šumu, praskání na záznamech ze starších desek apod.).</a:t>
            </a:r>
          </a:p>
          <a:p>
            <a:pPr marL="171450" indent="-171450">
              <a:lnSpc>
                <a:spcPct val="150000"/>
              </a:lnSpc>
              <a:spcBef>
                <a:spcPts val="600"/>
              </a:spcBef>
              <a:spcAft>
                <a:spcPts val="600"/>
              </a:spcAft>
              <a:buFont typeface="Arial" panose="020B0604020202020204" pitchFamily="34" charset="0"/>
              <a:buChar char="•"/>
            </a:pPr>
            <a:r>
              <a:rPr lang="cs-CZ" b="0"/>
              <a:t>Kromě profesionálních a placených zvukových editorů, jako jsou </a:t>
            </a:r>
            <a:r>
              <a:rPr lang="cs-CZ" b="1"/>
              <a:t>Sound</a:t>
            </a:r>
            <a:r>
              <a:rPr lang="cs-CZ" b="1" baseline="0"/>
              <a:t> Forge Pro</a:t>
            </a:r>
            <a:r>
              <a:rPr lang="cs-CZ" b="0" baseline="0"/>
              <a:t>, </a:t>
            </a:r>
            <a:r>
              <a:rPr lang="cs-CZ" b="1" baseline="0"/>
              <a:t>Cubase Pro </a:t>
            </a:r>
            <a:r>
              <a:rPr lang="cs-CZ" b="0" baseline="0"/>
              <a:t>nebo </a:t>
            </a:r>
            <a:r>
              <a:rPr lang="cs-CZ" b="1" baseline="0"/>
              <a:t>Adobe Audition</a:t>
            </a:r>
            <a:r>
              <a:rPr lang="cs-CZ" b="0" baseline="0"/>
              <a:t>, lze pro běžné amatérské zpracování zvuků využít i program </a:t>
            </a:r>
            <a:r>
              <a:rPr lang="cs-CZ" b="1" baseline="0"/>
              <a:t>Audacity</a:t>
            </a:r>
            <a:r>
              <a:rPr lang="cs-CZ" b="0" baseline="0"/>
              <a:t>. Ten je dostupný jako multiplatformní open source pod licencí GNU GPL.</a:t>
            </a:r>
            <a:endParaRPr lang="cs-CZ" b="0"/>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23</a:t>
            </a:fld>
            <a:endParaRPr lang="cs-CZ"/>
          </a:p>
        </p:txBody>
      </p:sp>
    </p:spTree>
    <p:extLst>
      <p:ext uri="{BB962C8B-B14F-4D97-AF65-F5344CB8AC3E}">
        <p14:creationId xmlns:p14="http://schemas.microsoft.com/office/powerpoint/2010/main" val="15415698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Používá se pro tvorbu počítačové hudby založené na řetězení krátkých zvukových vzorků (</a:t>
            </a:r>
            <a:r>
              <a:rPr lang="cs-CZ" sz="1200" b="1" kern="1200">
                <a:solidFill>
                  <a:schemeClr val="tx1"/>
                </a:solidFill>
                <a:effectLst/>
                <a:latin typeface="+mn-lt"/>
                <a:ea typeface="+mn-ea"/>
                <a:cs typeface="+mn-cs"/>
              </a:rPr>
              <a:t>samplů</a:t>
            </a:r>
            <a:r>
              <a:rPr lang="cs-CZ" sz="1200" kern="1200">
                <a:solidFill>
                  <a:schemeClr val="tx1"/>
                </a:solidFill>
                <a:effectLst/>
                <a:latin typeface="+mn-lt"/>
                <a:ea typeface="+mn-ea"/>
                <a:cs typeface="+mn-cs"/>
              </a:rPr>
              <a:t>) do samostatných </a:t>
            </a:r>
            <a:r>
              <a:rPr lang="cs-CZ" sz="1200" b="1" kern="1200">
                <a:solidFill>
                  <a:schemeClr val="tx1"/>
                </a:solidFill>
                <a:effectLst/>
                <a:latin typeface="+mn-lt"/>
                <a:ea typeface="+mn-ea"/>
                <a:cs typeface="+mn-cs"/>
              </a:rPr>
              <a:t>stop</a:t>
            </a:r>
            <a:r>
              <a:rPr lang="cs-CZ" sz="1200" kern="1200">
                <a:solidFill>
                  <a:schemeClr val="tx1"/>
                </a:solidFill>
                <a:effectLst/>
                <a:latin typeface="+mn-lt"/>
                <a:ea typeface="+mn-ea"/>
                <a:cs typeface="+mn-cs"/>
              </a:rPr>
              <a:t> (</a:t>
            </a:r>
            <a:r>
              <a:rPr lang="cs-CZ" sz="1200" i="1" kern="1200">
                <a:solidFill>
                  <a:schemeClr val="tx1"/>
                </a:solidFill>
                <a:effectLst/>
                <a:latin typeface="+mn-lt"/>
                <a:ea typeface="+mn-ea"/>
                <a:cs typeface="+mn-cs"/>
              </a:rPr>
              <a:t>tracks</a:t>
            </a:r>
            <a:r>
              <a:rPr lang="cs-CZ" sz="1200" kern="1200">
                <a:solidFill>
                  <a:schemeClr val="tx1"/>
                </a:solidFill>
                <a:effectLst/>
                <a:latin typeface="+mn-lt"/>
                <a:ea typeface="+mn-ea"/>
                <a:cs typeface="+mn-cs"/>
              </a:rPr>
              <a:t>).</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Softwarem</a:t>
            </a:r>
            <a:r>
              <a:rPr lang="cs-CZ" sz="1200" kern="1200" baseline="0">
                <a:solidFill>
                  <a:schemeClr val="tx1"/>
                </a:solidFill>
                <a:effectLst/>
                <a:latin typeface="+mn-lt"/>
                <a:ea typeface="+mn-ea"/>
                <a:cs typeface="+mn-cs"/>
              </a:rPr>
              <a:t> pro profesionální využití je </a:t>
            </a:r>
            <a:r>
              <a:rPr lang="cs-CZ" sz="1200" b="1" kern="1200" baseline="0">
                <a:solidFill>
                  <a:schemeClr val="tx1"/>
                </a:solidFill>
                <a:effectLst/>
                <a:latin typeface="+mn-lt"/>
                <a:ea typeface="+mn-ea"/>
                <a:cs typeface="+mn-cs"/>
              </a:rPr>
              <a:t>FL Studio</a:t>
            </a:r>
            <a:r>
              <a:rPr lang="cs-CZ" sz="1200" kern="1200" baseline="0">
                <a:solidFill>
                  <a:schemeClr val="tx1"/>
                </a:solidFill>
                <a:effectLst/>
                <a:latin typeface="+mn-lt"/>
                <a:ea typeface="+mn-ea"/>
                <a:cs typeface="+mn-cs"/>
              </a:rPr>
              <a:t>, které nabízí svým uživatelům rozšiřovat schopnosti programu o další placené i bezplatné doplňky. Propracované je rovněž propojení aplikace s digitálními hudebními nástroji (zejména klávesovými) prostřednictvím MIDI.</a:t>
            </a:r>
          </a:p>
          <a:p>
            <a:pPr marL="171450" indent="-171450">
              <a:lnSpc>
                <a:spcPct val="150000"/>
              </a:lnSpc>
              <a:spcBef>
                <a:spcPts val="600"/>
              </a:spcBef>
              <a:spcAft>
                <a:spcPts val="600"/>
              </a:spcAft>
              <a:buFont typeface="Arial" panose="020B0604020202020204" pitchFamily="34" charset="0"/>
              <a:buChar char="•"/>
            </a:pPr>
            <a:r>
              <a:rPr lang="cs-CZ" sz="1200" kern="1200" baseline="0">
                <a:solidFill>
                  <a:schemeClr val="tx1"/>
                </a:solidFill>
                <a:effectLst/>
                <a:latin typeface="+mn-lt"/>
                <a:ea typeface="+mn-ea"/>
                <a:cs typeface="+mn-cs"/>
              </a:rPr>
              <a:t>Multiplatformní aplikací je jiný vyspělý trackovací software </a:t>
            </a:r>
            <a:r>
              <a:rPr lang="cs-CZ" sz="1200" b="1" kern="1200" baseline="0">
                <a:solidFill>
                  <a:schemeClr val="tx1"/>
                </a:solidFill>
                <a:effectLst/>
                <a:latin typeface="+mn-lt"/>
                <a:ea typeface="+mn-ea"/>
                <a:cs typeface="+mn-cs"/>
              </a:rPr>
              <a:t>Reaper</a:t>
            </a:r>
            <a:r>
              <a:rPr lang="cs-CZ" sz="1200" kern="1200" baseline="0">
                <a:solidFill>
                  <a:schemeClr val="tx1"/>
                </a:solidFill>
                <a:effectLst/>
                <a:latin typeface="+mn-lt"/>
                <a:ea typeface="+mn-ea"/>
                <a:cs typeface="+mn-cs"/>
              </a:rPr>
              <a:t>. Výhodou je možnost instalace plně funkční 60denní zkušební verze.</a:t>
            </a:r>
          </a:p>
          <a:p>
            <a:pPr marL="171450" indent="-171450">
              <a:lnSpc>
                <a:spcPct val="150000"/>
              </a:lnSpc>
              <a:spcBef>
                <a:spcPts val="600"/>
              </a:spcBef>
              <a:spcAft>
                <a:spcPts val="600"/>
              </a:spcAft>
              <a:buFont typeface="Arial" panose="020B0604020202020204" pitchFamily="34" charset="0"/>
              <a:buChar char="•"/>
            </a:pPr>
            <a:r>
              <a:rPr lang="cs-CZ" sz="1200" kern="1200" baseline="0">
                <a:solidFill>
                  <a:schemeClr val="tx1"/>
                </a:solidFill>
                <a:effectLst/>
                <a:latin typeface="+mn-lt"/>
                <a:ea typeface="+mn-ea"/>
                <a:cs typeface="+mn-cs"/>
              </a:rPr>
              <a:t>Open source trackovacím programem, který obsahuje řadu funkcí výše zmíněných profesionálních aplikací je </a:t>
            </a:r>
            <a:r>
              <a:rPr lang="cs-CZ" sz="1200" b="1" kern="1200" baseline="0">
                <a:solidFill>
                  <a:schemeClr val="tx1"/>
                </a:solidFill>
                <a:effectLst/>
                <a:latin typeface="+mn-lt"/>
                <a:ea typeface="+mn-ea"/>
                <a:cs typeface="+mn-cs"/>
              </a:rPr>
              <a:t>Linux Multimedia Studio </a:t>
            </a:r>
            <a:r>
              <a:rPr lang="cs-CZ" sz="1200" kern="1200" baseline="0">
                <a:solidFill>
                  <a:schemeClr val="tx1"/>
                </a:solidFill>
                <a:effectLst/>
                <a:latin typeface="+mn-lt"/>
                <a:ea typeface="+mn-ea"/>
                <a:cs typeface="+mn-cs"/>
              </a:rPr>
              <a:t>(</a:t>
            </a:r>
            <a:r>
              <a:rPr lang="cs-CZ" sz="1200" b="1" kern="1200" baseline="0">
                <a:solidFill>
                  <a:schemeClr val="tx1"/>
                </a:solidFill>
                <a:effectLst/>
                <a:latin typeface="+mn-lt"/>
                <a:ea typeface="+mn-ea"/>
                <a:cs typeface="+mn-cs"/>
              </a:rPr>
              <a:t>LMMS</a:t>
            </a:r>
            <a:r>
              <a:rPr lang="cs-CZ" sz="1200" kern="1200" baseline="0">
                <a:solidFill>
                  <a:schemeClr val="tx1"/>
                </a:solidFill>
                <a:effectLst/>
                <a:latin typeface="+mn-lt"/>
                <a:ea typeface="+mn-ea"/>
                <a:cs typeface="+mn-cs"/>
              </a:rPr>
              <a:t>). Je k dispozici jak pro Linux, tak pro Windows.</a:t>
            </a:r>
          </a:p>
          <a:p>
            <a:pPr marL="171450" indent="-171450">
              <a:lnSpc>
                <a:spcPct val="150000"/>
              </a:lnSpc>
              <a:spcBef>
                <a:spcPts val="600"/>
              </a:spcBef>
              <a:spcAft>
                <a:spcPts val="600"/>
              </a:spcAft>
              <a:buFont typeface="Arial" panose="020B0604020202020204" pitchFamily="34" charset="0"/>
              <a:buChar char="•"/>
            </a:pPr>
            <a:r>
              <a:rPr lang="cs-CZ" sz="1200" kern="1200" baseline="0">
                <a:solidFill>
                  <a:schemeClr val="tx1"/>
                </a:solidFill>
                <a:effectLst/>
                <a:latin typeface="+mn-lt"/>
                <a:ea typeface="+mn-ea"/>
                <a:cs typeface="+mn-cs"/>
              </a:rPr>
              <a:t>Všechny uvedené programy podporují technologii </a:t>
            </a:r>
            <a:r>
              <a:rPr lang="cs-CZ" sz="1200" b="1" kern="1200" baseline="0">
                <a:solidFill>
                  <a:schemeClr val="tx1"/>
                </a:solidFill>
                <a:effectLst/>
                <a:latin typeface="+mn-lt"/>
                <a:ea typeface="+mn-ea"/>
                <a:cs typeface="+mn-cs"/>
              </a:rPr>
              <a:t>VST</a:t>
            </a:r>
            <a:r>
              <a:rPr lang="cs-CZ" sz="1200" kern="1200" baseline="0">
                <a:solidFill>
                  <a:schemeClr val="tx1"/>
                </a:solidFill>
                <a:effectLst/>
                <a:latin typeface="+mn-lt"/>
                <a:ea typeface="+mn-ea"/>
                <a:cs typeface="+mn-cs"/>
              </a:rPr>
              <a:t> (</a:t>
            </a:r>
            <a:r>
              <a:rPr lang="cs-CZ" sz="1200" i="1" kern="1200" baseline="0">
                <a:solidFill>
                  <a:schemeClr val="tx1"/>
                </a:solidFill>
                <a:effectLst/>
                <a:latin typeface="+mn-lt"/>
                <a:ea typeface="+mn-ea"/>
                <a:cs typeface="+mn-cs"/>
              </a:rPr>
              <a:t>Virtual studio Technology</a:t>
            </a:r>
            <a:r>
              <a:rPr lang="cs-CZ" sz="1200" kern="1200" baseline="0">
                <a:solidFill>
                  <a:schemeClr val="tx1"/>
                </a:solidFill>
                <a:effectLst/>
                <a:latin typeface="+mn-lt"/>
                <a:ea typeface="+mn-ea"/>
                <a:cs typeface="+mn-cs"/>
              </a:rPr>
              <a:t>). Jedná se o softwarové rozhraní pro komunikaci mezi hostitelským programem a zásuvnými moduly (pluginy), kde tyto moduly slouží ke generování a úpravě digitálního audio signálu. </a:t>
            </a:r>
          </a:p>
          <a:p>
            <a:pPr marL="171450" indent="-171450">
              <a:lnSpc>
                <a:spcPct val="150000"/>
              </a:lnSpc>
              <a:spcBef>
                <a:spcPts val="600"/>
              </a:spcBef>
              <a:spcAft>
                <a:spcPts val="600"/>
              </a:spcAft>
              <a:buFont typeface="Arial" panose="020B0604020202020204" pitchFamily="34" charset="0"/>
              <a:buChar char="•"/>
            </a:pPr>
            <a:r>
              <a:rPr lang="cs-CZ" sz="1200" kern="1200" baseline="0">
                <a:solidFill>
                  <a:schemeClr val="tx1"/>
                </a:solidFill>
                <a:effectLst/>
                <a:latin typeface="+mn-lt"/>
                <a:ea typeface="+mn-ea"/>
                <a:cs typeface="+mn-cs"/>
              </a:rPr>
              <a:t>Zásuvné moduly pak realizují analýzu (např. spektrální analyzátor), úpravy (efekty jako chorus, zkreslení) či generování (syntezátor) zvuku. </a:t>
            </a:r>
          </a:p>
          <a:p>
            <a:pPr marL="171450" indent="-171450">
              <a:lnSpc>
                <a:spcPct val="150000"/>
              </a:lnSpc>
              <a:spcBef>
                <a:spcPts val="600"/>
              </a:spcBef>
              <a:spcAft>
                <a:spcPts val="600"/>
              </a:spcAft>
              <a:buFont typeface="Arial" panose="020B0604020202020204" pitchFamily="34" charset="0"/>
              <a:buChar char="•"/>
            </a:pPr>
            <a:r>
              <a:rPr lang="cs-CZ"/>
              <a:t>Moduly nemusí vycházet z reálné předlohy existujícího zařízení, nicméně velká část se zaměřuje právě na emulaci slavných zvukových efektů a syntezátorů a přenáší je do prostředí počítače. </a:t>
            </a:r>
          </a:p>
          <a:p>
            <a:pPr marL="171450" indent="-171450">
              <a:lnSpc>
                <a:spcPct val="150000"/>
              </a:lnSpc>
              <a:spcBef>
                <a:spcPts val="600"/>
              </a:spcBef>
              <a:spcAft>
                <a:spcPts val="600"/>
              </a:spcAft>
              <a:buFont typeface="Arial" panose="020B0604020202020204" pitchFamily="34" charset="0"/>
              <a:buChar char="•"/>
            </a:pPr>
            <a:r>
              <a:rPr lang="cs-CZ"/>
              <a:t>Této vlastnosti je využíváno často v nahrávacích studiích, kde se pomocí takovýchto zásuvných modulů dá přiblížit ke zvuku velmi drahých nebo dnes již neexistujících zařízení. </a:t>
            </a:r>
            <a:endParaRPr lang="cs-CZ" sz="1200" kern="1200">
              <a:solidFill>
                <a:schemeClr val="tx1"/>
              </a:solidFill>
              <a:effectLst/>
              <a:latin typeface="+mn-lt"/>
              <a:ea typeface="+mn-ea"/>
              <a:cs typeface="+mn-cs"/>
            </a:endParaRPr>
          </a:p>
          <a:p>
            <a:pPr marL="171450" indent="-171450">
              <a:lnSpc>
                <a:spcPct val="150000"/>
              </a:lnSpc>
              <a:spcBef>
                <a:spcPts val="600"/>
              </a:spcBef>
              <a:spcAft>
                <a:spcPts val="600"/>
              </a:spcAft>
              <a:buFont typeface="Arial" panose="020B0604020202020204" pitchFamily="34" charset="0"/>
              <a:buChar char="•"/>
            </a:pP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24</a:t>
            </a:fld>
            <a:endParaRPr lang="cs-CZ"/>
          </a:p>
        </p:txBody>
      </p:sp>
    </p:spTree>
    <p:extLst>
      <p:ext uri="{BB962C8B-B14F-4D97-AF65-F5344CB8AC3E}">
        <p14:creationId xmlns:p14="http://schemas.microsoft.com/office/powerpoint/2010/main" val="1094625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Slouží k </a:t>
            </a:r>
            <a:r>
              <a:rPr lang="cs-CZ" sz="1200" b="1" kern="1200">
                <a:solidFill>
                  <a:schemeClr val="tx1"/>
                </a:solidFill>
                <a:effectLst/>
                <a:latin typeface="+mn-lt"/>
                <a:ea typeface="+mn-ea"/>
                <a:cs typeface="+mn-cs"/>
              </a:rPr>
              <a:t>aranžování hudby za použití tónů jednotlivých nástrojů</a:t>
            </a:r>
            <a:r>
              <a:rPr lang="cs-CZ" sz="1200" kern="1200">
                <a:solidFill>
                  <a:schemeClr val="tx1"/>
                </a:solidFill>
                <a:effectLst/>
                <a:latin typeface="+mn-lt"/>
                <a:ea typeface="+mn-ea"/>
                <a:cs typeface="+mn-cs"/>
              </a:rPr>
              <a:t>.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Nahrávku v </a:t>
            </a:r>
            <a:r>
              <a:rPr lang="cs-CZ" sz="1200" b="1" kern="1200">
                <a:solidFill>
                  <a:schemeClr val="tx1"/>
                </a:solidFill>
                <a:effectLst/>
                <a:latin typeface="+mn-lt"/>
                <a:ea typeface="+mn-ea"/>
                <a:cs typeface="+mn-cs"/>
              </a:rPr>
              <a:t>MIDI</a:t>
            </a:r>
            <a:r>
              <a:rPr lang="cs-CZ" sz="1200" kern="1200">
                <a:solidFill>
                  <a:schemeClr val="tx1"/>
                </a:solidFill>
                <a:effectLst/>
                <a:latin typeface="+mn-lt"/>
                <a:ea typeface="+mn-ea"/>
                <a:cs typeface="+mn-cs"/>
              </a:rPr>
              <a:t> formátu můžeme pořídit použitím speciálního hardware (kláves či jiného digitálního hudebního nástroje připojeného přes MIDI rozhraní k počítači).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Příklad takového programu specializovaného na kytarovou hru je komerční software </a:t>
            </a:r>
            <a:r>
              <a:rPr lang="cs-CZ" sz="1200" b="1" kern="1200">
                <a:solidFill>
                  <a:schemeClr val="tx1"/>
                </a:solidFill>
                <a:effectLst/>
                <a:latin typeface="+mn-lt"/>
                <a:ea typeface="+mn-ea"/>
                <a:cs typeface="+mn-cs"/>
              </a:rPr>
              <a:t>Guitar Pro</a:t>
            </a:r>
            <a:r>
              <a:rPr lang="cs-CZ" sz="1200" kern="1200">
                <a:solidFill>
                  <a:schemeClr val="tx1"/>
                </a:solidFill>
                <a:effectLst/>
                <a:latin typeface="+mn-lt"/>
                <a:ea typeface="+mn-ea"/>
                <a:cs typeface="+mn-cs"/>
              </a:rPr>
              <a:t>,</a:t>
            </a:r>
            <a:r>
              <a:rPr lang="cs-CZ" sz="1200" kern="1200" baseline="0">
                <a:solidFill>
                  <a:schemeClr val="tx1"/>
                </a:solidFill>
                <a:effectLst/>
                <a:latin typeface="+mn-lt"/>
                <a:ea typeface="+mn-ea"/>
                <a:cs typeface="+mn-cs"/>
              </a:rPr>
              <a:t> který si však díky trial verzi mohou zájemci po dobu 30 dní vyzkoušet zdarma. V současnosti je k dispozici i verze pro mobilní operační systémy Android a iOS.</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Volně stažitelným</a:t>
            </a:r>
            <a:r>
              <a:rPr lang="cs-CZ" sz="1200" kern="1200" baseline="0">
                <a:solidFill>
                  <a:schemeClr val="tx1"/>
                </a:solidFill>
                <a:effectLst/>
                <a:latin typeface="+mn-lt"/>
                <a:ea typeface="+mn-ea"/>
                <a:cs typeface="+mn-cs"/>
              </a:rPr>
              <a:t> notačním programem neboli notátorem je </a:t>
            </a:r>
            <a:r>
              <a:rPr lang="cs-CZ" sz="1200" b="1" kern="1200" baseline="0">
                <a:solidFill>
                  <a:schemeClr val="tx1"/>
                </a:solidFill>
                <a:effectLst/>
                <a:latin typeface="+mn-lt"/>
                <a:ea typeface="+mn-ea"/>
                <a:cs typeface="+mn-cs"/>
              </a:rPr>
              <a:t>MuseScore</a:t>
            </a:r>
            <a:r>
              <a:rPr lang="cs-CZ" sz="1200" kern="1200" baseline="0">
                <a:solidFill>
                  <a:schemeClr val="tx1"/>
                </a:solidFill>
                <a:effectLst/>
                <a:latin typeface="+mn-lt"/>
                <a:ea typeface="+mn-ea"/>
                <a:cs typeface="+mn-cs"/>
              </a:rPr>
              <a:t>. Umožňuje skládat i rozsáhlé hudební skladby pomocí</a:t>
            </a:r>
            <a:r>
              <a:rPr lang="cs-CZ" sz="1200" kern="1200">
                <a:solidFill>
                  <a:schemeClr val="tx1"/>
                </a:solidFill>
                <a:effectLst/>
                <a:latin typeface="+mn-lt"/>
                <a:ea typeface="+mn-ea"/>
                <a:cs typeface="+mn-cs"/>
              </a:rPr>
              <a:t> notového zápisu partů zvolených hudebních nástrojů. Program používá i celkem aktivní komunita českých hudebních nadšenců.</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Alternativní</a:t>
            </a:r>
            <a:r>
              <a:rPr lang="cs-CZ" sz="1200" kern="1200" baseline="0">
                <a:solidFill>
                  <a:schemeClr val="tx1"/>
                </a:solidFill>
                <a:effectLst/>
                <a:latin typeface="+mn-lt"/>
                <a:ea typeface="+mn-ea"/>
                <a:cs typeface="+mn-cs"/>
              </a:rPr>
              <a:t> aplikací pro komponování digitální hudby v operačním systému Linux je program </a:t>
            </a:r>
            <a:r>
              <a:rPr lang="cs-CZ" sz="1200" b="1" kern="1200" baseline="0">
                <a:solidFill>
                  <a:schemeClr val="tx1"/>
                </a:solidFill>
                <a:effectLst/>
                <a:latin typeface="+mn-lt"/>
                <a:ea typeface="+mn-ea"/>
                <a:cs typeface="+mn-cs"/>
              </a:rPr>
              <a:t>Rosegarden</a:t>
            </a:r>
            <a:r>
              <a:rPr lang="cs-CZ" sz="1200" kern="1200" baseline="0">
                <a:solidFill>
                  <a:schemeClr val="tx1"/>
                </a:solidFill>
                <a:effectLst/>
                <a:latin typeface="+mn-lt"/>
                <a:ea typeface="+mn-ea"/>
                <a:cs typeface="+mn-cs"/>
              </a:rPr>
              <a:t>.</a:t>
            </a:r>
            <a:endParaRPr lang="cs-CZ" sz="1200" kern="1200">
              <a:solidFill>
                <a:schemeClr val="tx1"/>
              </a:solidFill>
              <a:effectLst/>
              <a:latin typeface="+mn-lt"/>
              <a:ea typeface="+mn-ea"/>
              <a:cs typeface="+mn-cs"/>
            </a:endParaRPr>
          </a:p>
          <a:p>
            <a:pPr marL="171450" indent="-171450">
              <a:lnSpc>
                <a:spcPct val="150000"/>
              </a:lnSpc>
              <a:spcBef>
                <a:spcPts val="600"/>
              </a:spcBef>
              <a:spcAft>
                <a:spcPts val="600"/>
              </a:spcAft>
              <a:buFont typeface="Arial" panose="020B0604020202020204" pitchFamily="34" charset="0"/>
              <a:buChar char="•"/>
            </a:pP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25</a:t>
            </a:fld>
            <a:endParaRPr lang="cs-CZ"/>
          </a:p>
        </p:txBody>
      </p:sp>
    </p:spTree>
    <p:extLst>
      <p:ext uri="{BB962C8B-B14F-4D97-AF65-F5344CB8AC3E}">
        <p14:creationId xmlns:p14="http://schemas.microsoft.com/office/powerpoint/2010/main" val="31621889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Kromě přehrávání zvukových souborů (včetně streamovaných médií) nabízejí mnohé přehrávače také řadu dalších funkcí – např. sestavování playlistů, ekvalizér, audioefekty,</a:t>
            </a:r>
            <a:r>
              <a:rPr lang="cs-CZ" sz="1200" kern="1200" baseline="0">
                <a:solidFill>
                  <a:schemeClr val="tx1"/>
                </a:solidFill>
                <a:effectLst/>
                <a:latin typeface="+mn-lt"/>
                <a:ea typeface="+mn-ea"/>
                <a:cs typeface="+mn-cs"/>
              </a:rPr>
              <a:t> </a:t>
            </a:r>
            <a:r>
              <a:rPr lang="cs-CZ" sz="1200" kern="1200">
                <a:solidFill>
                  <a:schemeClr val="tx1"/>
                </a:solidFill>
                <a:effectLst/>
                <a:latin typeface="+mn-lt"/>
                <a:ea typeface="+mn-ea"/>
                <a:cs typeface="+mn-cs"/>
              </a:rPr>
              <a:t>prohlížení a editaci ID3 tagů, on-line informace (např. zobrazování obalů desek), ripování (uložení zvukových stop z CD v podobě datových souborů) atd.</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Mezi</a:t>
            </a:r>
            <a:r>
              <a:rPr lang="cs-CZ" sz="1200" kern="1200" baseline="0">
                <a:solidFill>
                  <a:schemeClr val="tx1"/>
                </a:solidFill>
                <a:effectLst/>
                <a:latin typeface="+mn-lt"/>
                <a:ea typeface="+mn-ea"/>
                <a:cs typeface="+mn-cs"/>
              </a:rPr>
              <a:t> populární přehrávače audia patří například program </a:t>
            </a:r>
            <a:r>
              <a:rPr lang="cs-CZ" sz="1200" b="1" kern="1200" baseline="0">
                <a:solidFill>
                  <a:schemeClr val="tx1"/>
                </a:solidFill>
                <a:effectLst/>
                <a:latin typeface="+mn-lt"/>
                <a:ea typeface="+mn-ea"/>
                <a:cs typeface="+mn-cs"/>
              </a:rPr>
              <a:t>WinAmp</a:t>
            </a:r>
            <a:r>
              <a:rPr lang="cs-CZ" sz="1200" kern="1200" baseline="0">
                <a:solidFill>
                  <a:schemeClr val="tx1"/>
                </a:solidFill>
                <a:effectLst/>
                <a:latin typeface="+mn-lt"/>
                <a:ea typeface="+mn-ea"/>
                <a:cs typeface="+mn-cs"/>
              </a:rPr>
              <a:t>, distribuovaný jako freeware.</a:t>
            </a:r>
          </a:p>
          <a:p>
            <a:pPr marL="171450" indent="-171450">
              <a:lnSpc>
                <a:spcPct val="150000"/>
              </a:lnSpc>
              <a:spcBef>
                <a:spcPts val="600"/>
              </a:spcBef>
              <a:spcAft>
                <a:spcPts val="600"/>
              </a:spcAft>
              <a:buFont typeface="Arial" panose="020B0604020202020204" pitchFamily="34" charset="0"/>
              <a:buChar char="•"/>
            </a:pPr>
            <a:r>
              <a:rPr lang="cs-CZ" sz="1200" b="1" kern="1200" baseline="0">
                <a:solidFill>
                  <a:schemeClr val="tx1"/>
                </a:solidFill>
                <a:effectLst/>
                <a:latin typeface="+mn-lt"/>
                <a:ea typeface="+mn-ea"/>
                <a:cs typeface="+mn-cs"/>
              </a:rPr>
              <a:t>AIMP</a:t>
            </a:r>
            <a:r>
              <a:rPr lang="cs-CZ" sz="1200" kern="1200" baseline="0">
                <a:solidFill>
                  <a:schemeClr val="tx1"/>
                </a:solidFill>
                <a:effectLst/>
                <a:latin typeface="+mn-lt"/>
                <a:ea typeface="+mn-ea"/>
                <a:cs typeface="+mn-cs"/>
              </a:rPr>
              <a:t> je multimediální přehrávač zaměřený zejména na přehrávání audia, vytvořený ruskými vývojáři. Program je distribuován jako freeware a kompletně lokalizován do češtiny. Pro přehrávač je vytvořeno velké množství skinů a podporuje také instalaci rozšiřujících modulů - pluginů. Jednou z oblíbených funkcí je rovněž vyhledávání a spouštění internetových rádií.</a:t>
            </a:r>
          </a:p>
          <a:p>
            <a:pPr marL="171450" indent="-171450">
              <a:lnSpc>
                <a:spcPct val="150000"/>
              </a:lnSpc>
              <a:spcBef>
                <a:spcPts val="600"/>
              </a:spcBef>
              <a:spcAft>
                <a:spcPts val="600"/>
              </a:spcAft>
              <a:buFont typeface="Arial" panose="020B0604020202020204" pitchFamily="34" charset="0"/>
              <a:buChar char="•"/>
            </a:pPr>
            <a:r>
              <a:rPr lang="cs-CZ" sz="1200" kern="1200" baseline="0">
                <a:solidFill>
                  <a:schemeClr val="tx1"/>
                </a:solidFill>
                <a:effectLst/>
                <a:latin typeface="+mn-lt"/>
                <a:ea typeface="+mn-ea"/>
                <a:cs typeface="+mn-cs"/>
              </a:rPr>
              <a:t>Dalším volně dostupným přehrávačem pro systémy Windows je </a:t>
            </a:r>
            <a:r>
              <a:rPr lang="cs-CZ" sz="1200" b="1" kern="1200" baseline="0">
                <a:solidFill>
                  <a:schemeClr val="tx1"/>
                </a:solidFill>
                <a:effectLst/>
                <a:latin typeface="+mn-lt"/>
                <a:ea typeface="+mn-ea"/>
                <a:cs typeface="+mn-cs"/>
              </a:rPr>
              <a:t>MusicBee</a:t>
            </a:r>
            <a:r>
              <a:rPr lang="cs-CZ" sz="1200" b="0" kern="1200" baseline="0">
                <a:solidFill>
                  <a:schemeClr val="tx1"/>
                </a:solidFill>
                <a:effectLst/>
                <a:latin typeface="+mn-lt"/>
                <a:ea typeface="+mn-ea"/>
                <a:cs typeface="+mn-cs"/>
              </a:rPr>
              <a:t>, jehož funkčnost může být rozšířena mimo jiné o speciální plugin </a:t>
            </a:r>
            <a:r>
              <a:rPr lang="cs-CZ" sz="1200" b="0" i="1" kern="1200" baseline="0">
                <a:solidFill>
                  <a:schemeClr val="tx1"/>
                </a:solidFill>
                <a:effectLst/>
                <a:latin typeface="+mn-lt"/>
                <a:ea typeface="+mn-ea"/>
                <a:cs typeface="+mn-cs"/>
              </a:rPr>
              <a:t>Theater Mode</a:t>
            </a:r>
            <a:r>
              <a:rPr lang="cs-CZ" sz="1200" b="0" kern="1200" baseline="0">
                <a:solidFill>
                  <a:schemeClr val="tx1"/>
                </a:solidFill>
                <a:effectLst/>
                <a:latin typeface="+mn-lt"/>
                <a:ea typeface="+mn-ea"/>
                <a:cs typeface="+mn-cs"/>
              </a:rPr>
              <a:t>, který doprovází přehrávanou hudbu atraktivními vizualizacemi.</a:t>
            </a:r>
          </a:p>
          <a:p>
            <a:pPr marL="171450" indent="-171450">
              <a:lnSpc>
                <a:spcPct val="150000"/>
              </a:lnSpc>
              <a:spcBef>
                <a:spcPts val="600"/>
              </a:spcBef>
              <a:spcAft>
                <a:spcPts val="600"/>
              </a:spcAft>
              <a:buFont typeface="Arial" panose="020B0604020202020204" pitchFamily="34" charset="0"/>
              <a:buChar char="•"/>
            </a:pPr>
            <a:r>
              <a:rPr lang="cs-CZ" sz="1200" kern="1200" baseline="0">
                <a:solidFill>
                  <a:schemeClr val="tx1"/>
                </a:solidFill>
                <a:effectLst/>
                <a:latin typeface="+mn-lt"/>
                <a:ea typeface="+mn-ea"/>
                <a:cs typeface="+mn-cs"/>
              </a:rPr>
              <a:t>Přehrávače bývají rovněž dodávány jako součásti operačních systémů, příkladem je přehrávač </a:t>
            </a:r>
            <a:r>
              <a:rPr lang="cs-CZ" sz="1200" b="1" kern="1200" baseline="0">
                <a:solidFill>
                  <a:schemeClr val="tx1"/>
                </a:solidFill>
                <a:effectLst/>
                <a:latin typeface="+mn-lt"/>
                <a:ea typeface="+mn-ea"/>
                <a:cs typeface="+mn-cs"/>
              </a:rPr>
              <a:t>Windows Media Player</a:t>
            </a:r>
            <a:r>
              <a:rPr lang="cs-CZ" sz="1200" kern="1200" baseline="0">
                <a:solidFill>
                  <a:schemeClr val="tx1"/>
                </a:solidFill>
                <a:effectLst/>
                <a:latin typeface="+mn-lt"/>
                <a:ea typeface="+mn-ea"/>
                <a:cs typeface="+mn-cs"/>
              </a:rPr>
              <a:t>.</a:t>
            </a:r>
          </a:p>
          <a:p>
            <a:pPr marL="0" indent="0">
              <a:lnSpc>
                <a:spcPct val="150000"/>
              </a:lnSpc>
              <a:spcBef>
                <a:spcPts val="600"/>
              </a:spcBef>
              <a:spcAft>
                <a:spcPts val="600"/>
              </a:spcAft>
              <a:buFont typeface="Arial" panose="020B0604020202020204" pitchFamily="34" charset="0"/>
              <a:buNone/>
            </a:pPr>
            <a:endParaRPr lang="cs-CZ" sz="1200" kern="1200" baseline="0">
              <a:solidFill>
                <a:schemeClr val="tx1"/>
              </a:solidFill>
              <a:effectLst/>
              <a:latin typeface="+mn-lt"/>
              <a:ea typeface="+mn-ea"/>
              <a:cs typeface="+mn-cs"/>
            </a:endParaRPr>
          </a:p>
          <a:p>
            <a:pPr marL="171450" indent="-171450">
              <a:lnSpc>
                <a:spcPct val="150000"/>
              </a:lnSpc>
              <a:spcBef>
                <a:spcPts val="600"/>
              </a:spcBef>
              <a:spcAft>
                <a:spcPts val="600"/>
              </a:spcAft>
              <a:buFont typeface="Arial" panose="020B0604020202020204" pitchFamily="34" charset="0"/>
              <a:buChar char="•"/>
            </a:pP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26</a:t>
            </a:fld>
            <a:endParaRPr lang="cs-CZ"/>
          </a:p>
        </p:txBody>
      </p:sp>
    </p:spTree>
    <p:extLst>
      <p:ext uri="{BB962C8B-B14F-4D97-AF65-F5344CB8AC3E}">
        <p14:creationId xmlns:p14="http://schemas.microsoft.com/office/powerpoint/2010/main" val="4110410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Slouží pro převedení zvukových záznamů do jiných formátů.</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K nejoblíbenějším patří například </a:t>
            </a:r>
            <a:r>
              <a:rPr lang="cs-CZ" sz="1200" b="1" kern="1200">
                <a:solidFill>
                  <a:schemeClr val="tx1"/>
                </a:solidFill>
                <a:effectLst/>
                <a:latin typeface="+mn-lt"/>
                <a:ea typeface="+mn-ea"/>
                <a:cs typeface="+mn-cs"/>
              </a:rPr>
              <a:t>Freemake Audio Converter</a:t>
            </a:r>
            <a:r>
              <a:rPr lang="cs-CZ" sz="1200" kern="1200">
                <a:solidFill>
                  <a:schemeClr val="tx1"/>
                </a:solidFill>
                <a:effectLst/>
                <a:latin typeface="+mn-lt"/>
                <a:ea typeface="+mn-ea"/>
                <a:cs typeface="+mn-cs"/>
              </a:rPr>
              <a:t>, který nabízí konverzi mezi více než 50 audio</a:t>
            </a:r>
            <a:r>
              <a:rPr lang="cs-CZ" sz="1200" kern="1200" baseline="0">
                <a:solidFill>
                  <a:schemeClr val="tx1"/>
                </a:solidFill>
                <a:effectLst/>
                <a:latin typeface="+mn-lt"/>
                <a:ea typeface="+mn-ea"/>
                <a:cs typeface="+mn-cs"/>
              </a:rPr>
              <a:t>formáty.</a:t>
            </a:r>
          </a:p>
          <a:p>
            <a:pPr marL="171450" indent="-171450">
              <a:lnSpc>
                <a:spcPct val="150000"/>
              </a:lnSpc>
              <a:spcBef>
                <a:spcPts val="600"/>
              </a:spcBef>
              <a:spcAft>
                <a:spcPts val="600"/>
              </a:spcAft>
              <a:buFont typeface="Arial" panose="020B0604020202020204" pitchFamily="34" charset="0"/>
              <a:buChar char="•"/>
            </a:pPr>
            <a:r>
              <a:rPr lang="cs-CZ" sz="1200" b="1" kern="1200" baseline="0">
                <a:solidFill>
                  <a:schemeClr val="tx1"/>
                </a:solidFill>
                <a:effectLst/>
                <a:latin typeface="+mn-lt"/>
                <a:ea typeface="+mn-ea"/>
                <a:cs typeface="+mn-cs"/>
              </a:rPr>
              <a:t>ZAMZAR</a:t>
            </a:r>
            <a:r>
              <a:rPr lang="cs-CZ" sz="1200" kern="1200" baseline="0">
                <a:solidFill>
                  <a:schemeClr val="tx1"/>
                </a:solidFill>
                <a:effectLst/>
                <a:latin typeface="+mn-lt"/>
                <a:ea typeface="+mn-ea"/>
                <a:cs typeface="+mn-cs"/>
              </a:rPr>
              <a:t> je příkladem univerzální online aplikace pro konverzi různých dokumentů, tedy i zvukových. </a:t>
            </a:r>
          </a:p>
          <a:p>
            <a:pPr marL="171450" indent="-171450">
              <a:lnSpc>
                <a:spcPct val="150000"/>
              </a:lnSpc>
              <a:spcBef>
                <a:spcPts val="600"/>
              </a:spcBef>
              <a:spcAft>
                <a:spcPts val="600"/>
              </a:spcAft>
              <a:buFont typeface="Arial" panose="020B0604020202020204" pitchFamily="34" charset="0"/>
              <a:buChar char="•"/>
            </a:pPr>
            <a:r>
              <a:rPr lang="cs-CZ" sz="1200" kern="1200" baseline="0">
                <a:solidFill>
                  <a:schemeClr val="tx1"/>
                </a:solidFill>
                <a:effectLst/>
                <a:latin typeface="+mn-lt"/>
                <a:ea typeface="+mn-ea"/>
                <a:cs typeface="+mn-cs"/>
              </a:rPr>
              <a:t>Multiplatformní VSDC poskytuje uživatelům stažení nejen aplikace </a:t>
            </a:r>
            <a:r>
              <a:rPr lang="cs-CZ" sz="1200" b="1" kern="1200" baseline="0">
                <a:solidFill>
                  <a:schemeClr val="tx1"/>
                </a:solidFill>
                <a:effectLst/>
                <a:latin typeface="+mn-lt"/>
                <a:ea typeface="+mn-ea"/>
                <a:cs typeface="+mn-cs"/>
              </a:rPr>
              <a:t>Audio Converter</a:t>
            </a:r>
            <a:r>
              <a:rPr lang="cs-CZ" sz="1200" kern="1200" baseline="0">
                <a:solidFill>
                  <a:schemeClr val="tx1"/>
                </a:solidFill>
                <a:effectLst/>
                <a:latin typeface="+mn-lt"/>
                <a:ea typeface="+mn-ea"/>
                <a:cs typeface="+mn-cs"/>
              </a:rPr>
              <a:t>, pomocí něhož je možné převádět digitální audio do většiny známých  zvukových formátů, ale také software </a:t>
            </a:r>
            <a:r>
              <a:rPr lang="cs-CZ" sz="1200" b="1" kern="1200" baseline="0">
                <a:solidFill>
                  <a:schemeClr val="tx1"/>
                </a:solidFill>
                <a:effectLst/>
                <a:latin typeface="+mn-lt"/>
                <a:ea typeface="+mn-ea"/>
                <a:cs typeface="+mn-cs"/>
              </a:rPr>
              <a:t>Audio CD Grabber</a:t>
            </a:r>
            <a:r>
              <a:rPr lang="cs-CZ" sz="1200" kern="1200" baseline="0">
                <a:solidFill>
                  <a:schemeClr val="tx1"/>
                </a:solidFill>
                <a:effectLst/>
                <a:latin typeface="+mn-lt"/>
                <a:ea typeface="+mn-ea"/>
                <a:cs typeface="+mn-cs"/>
              </a:rPr>
              <a:t>, kterým je možné grabovat zvukové stopy z CD a ukládat je v libovolných audioformátech.</a:t>
            </a:r>
          </a:p>
          <a:p>
            <a:pPr marL="171450" indent="-171450">
              <a:lnSpc>
                <a:spcPct val="150000"/>
              </a:lnSpc>
              <a:spcBef>
                <a:spcPts val="600"/>
              </a:spcBef>
              <a:spcAft>
                <a:spcPts val="600"/>
              </a:spcAft>
              <a:buFont typeface="Arial" panose="020B0604020202020204" pitchFamily="34" charset="0"/>
              <a:buChar char="•"/>
            </a:pPr>
            <a:r>
              <a:rPr lang="cs-CZ" sz="1200" b="1" kern="1200" baseline="0">
                <a:solidFill>
                  <a:schemeClr val="tx1"/>
                </a:solidFill>
                <a:effectLst/>
                <a:latin typeface="+mn-lt"/>
                <a:ea typeface="+mn-ea"/>
                <a:cs typeface="+mn-cs"/>
              </a:rPr>
              <a:t>Grabování</a:t>
            </a:r>
            <a:r>
              <a:rPr lang="cs-CZ" sz="1200" kern="1200" baseline="0">
                <a:solidFill>
                  <a:schemeClr val="tx1"/>
                </a:solidFill>
                <a:effectLst/>
                <a:latin typeface="+mn-lt"/>
                <a:ea typeface="+mn-ea"/>
                <a:cs typeface="+mn-cs"/>
              </a:rPr>
              <a:t> (</a:t>
            </a:r>
            <a:r>
              <a:rPr lang="cs-CZ" sz="1200" i="1" kern="1200" baseline="0">
                <a:solidFill>
                  <a:schemeClr val="tx1"/>
                </a:solidFill>
                <a:effectLst/>
                <a:latin typeface="+mn-lt"/>
                <a:ea typeface="+mn-ea"/>
                <a:cs typeface="+mn-cs"/>
              </a:rPr>
              <a:t>grabbing</a:t>
            </a:r>
            <a:r>
              <a:rPr lang="cs-CZ" sz="1200" kern="1200" baseline="0">
                <a:solidFill>
                  <a:schemeClr val="tx1"/>
                </a:solidFill>
                <a:effectLst/>
                <a:latin typeface="+mn-lt"/>
                <a:ea typeface="+mn-ea"/>
                <a:cs typeface="+mn-cs"/>
              </a:rPr>
              <a:t>) je proces získávání dat z externího zdroje a jejich digitalizace do souborů ukládaných v počítači. Někdy se tento proces označuje také slovem </a:t>
            </a:r>
            <a:r>
              <a:rPr lang="cs-CZ" sz="1200" b="1" kern="1200" baseline="0">
                <a:solidFill>
                  <a:schemeClr val="tx1"/>
                </a:solidFill>
                <a:effectLst/>
                <a:latin typeface="+mn-lt"/>
                <a:ea typeface="+mn-ea"/>
                <a:cs typeface="+mn-cs"/>
              </a:rPr>
              <a:t>ripování</a:t>
            </a:r>
            <a:r>
              <a:rPr lang="cs-CZ" sz="1200" kern="1200" baseline="0">
                <a:solidFill>
                  <a:schemeClr val="tx1"/>
                </a:solidFill>
                <a:effectLst/>
                <a:latin typeface="+mn-lt"/>
                <a:ea typeface="+mn-ea"/>
                <a:cs typeface="+mn-cs"/>
              </a:rPr>
              <a:t> (</a:t>
            </a:r>
            <a:r>
              <a:rPr lang="cs-CZ" sz="1200" i="1" kern="1200" baseline="0">
                <a:solidFill>
                  <a:schemeClr val="tx1"/>
                </a:solidFill>
                <a:effectLst/>
                <a:latin typeface="+mn-lt"/>
                <a:ea typeface="+mn-ea"/>
                <a:cs typeface="+mn-cs"/>
              </a:rPr>
              <a:t>ripping</a:t>
            </a:r>
            <a:r>
              <a:rPr lang="cs-CZ" sz="1200" kern="1200" baseline="0">
                <a:solidFill>
                  <a:schemeClr val="tx1"/>
                </a:solidFill>
                <a:effectLst/>
                <a:latin typeface="+mn-lt"/>
                <a:ea typeface="+mn-ea"/>
                <a:cs typeface="+mn-cs"/>
              </a:rPr>
              <a:t>).</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27</a:t>
            </a:fld>
            <a:endParaRPr lang="cs-CZ"/>
          </a:p>
        </p:txBody>
      </p:sp>
    </p:spTree>
    <p:extLst>
      <p:ext uri="{BB962C8B-B14F-4D97-AF65-F5344CB8AC3E}">
        <p14:creationId xmlns:p14="http://schemas.microsoft.com/office/powerpoint/2010/main" val="2457380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Streaming</a:t>
            </a:r>
            <a:r>
              <a:rPr lang="cs-CZ" sz="1200" kern="1200">
                <a:solidFill>
                  <a:schemeClr val="tx1"/>
                </a:solidFill>
                <a:effectLst/>
                <a:latin typeface="+mn-lt"/>
                <a:ea typeface="+mn-ea"/>
                <a:cs typeface="+mn-cs"/>
              </a:rPr>
              <a:t> (z anglického </a:t>
            </a:r>
            <a:r>
              <a:rPr lang="cs-CZ" sz="1200" i="1" kern="1200">
                <a:solidFill>
                  <a:schemeClr val="tx1"/>
                </a:solidFill>
                <a:effectLst/>
                <a:latin typeface="+mn-lt"/>
                <a:ea typeface="+mn-ea"/>
                <a:cs typeface="+mn-cs"/>
              </a:rPr>
              <a:t>stream</a:t>
            </a:r>
            <a:r>
              <a:rPr lang="cs-CZ" sz="1200" kern="1200">
                <a:solidFill>
                  <a:schemeClr val="tx1"/>
                </a:solidFill>
                <a:effectLst/>
                <a:latin typeface="+mn-lt"/>
                <a:ea typeface="+mn-ea"/>
                <a:cs typeface="+mn-cs"/>
              </a:rPr>
              <a:t> – proud) je technologie kontinuálního přenosu audiovizuálního materiálu mezi zdrojem a koncovým uživatelem.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Na rozdíl od stahování (downloadu) se video nebo audio soubor při streamingu pouze přehrává a neukládá do počítače.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Přenos dat může probíhat v přímém přenosu (on-line), nebo ze záznamu (off-line).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Bity jsou "streamované" (transportovány) přes internetovou síť v </a:t>
            </a:r>
            <a:r>
              <a:rPr lang="cs-CZ" sz="1200" b="0" i="0" u="none" strike="noStrike" kern="1200">
                <a:solidFill>
                  <a:schemeClr val="tx1"/>
                </a:solidFill>
                <a:effectLst/>
                <a:latin typeface="+mn-lt"/>
                <a:ea typeface="+mn-ea"/>
                <a:cs typeface="+mn-cs"/>
                <a:hlinkClick r:id="rId3" tooltip="Transmission Control Protocol"/>
              </a:rPr>
              <a:t>TCP</a:t>
            </a:r>
            <a:r>
              <a:rPr lang="cs-CZ" sz="1200" b="0" i="0" kern="1200">
                <a:solidFill>
                  <a:schemeClr val="tx1"/>
                </a:solidFill>
                <a:effectLst/>
                <a:latin typeface="+mn-lt"/>
                <a:ea typeface="+mn-ea"/>
                <a:cs typeface="+mn-cs"/>
              </a:rPr>
              <a:t> nebo </a:t>
            </a:r>
            <a:r>
              <a:rPr lang="cs-CZ" sz="1200" b="0" i="0" u="none" strike="noStrike" kern="1200">
                <a:solidFill>
                  <a:schemeClr val="tx1"/>
                </a:solidFill>
                <a:effectLst/>
                <a:latin typeface="+mn-lt"/>
                <a:ea typeface="+mn-ea"/>
                <a:cs typeface="+mn-cs"/>
                <a:hlinkClick r:id="rId4" tooltip="User Datagram Protocol"/>
              </a:rPr>
              <a:t>UDP</a:t>
            </a:r>
            <a:r>
              <a:rPr lang="cs-CZ" sz="1200" b="0" i="0" kern="1200">
                <a:solidFill>
                  <a:schemeClr val="tx1"/>
                </a:solidFill>
                <a:effectLst/>
                <a:latin typeface="+mn-lt"/>
                <a:ea typeface="+mn-ea"/>
                <a:cs typeface="+mn-cs"/>
              </a:rPr>
              <a:t> paketech, pak spojeny a hrané během asi 2-10 sekund, v závislosti na serverových charakteristikách. Toto zpoždění je označováno jako "</a:t>
            </a:r>
            <a:r>
              <a:rPr lang="cs-CZ" sz="1200" b="1" i="0" kern="1200">
                <a:solidFill>
                  <a:schemeClr val="tx1"/>
                </a:solidFill>
                <a:effectLst/>
                <a:latin typeface="+mn-lt"/>
                <a:ea typeface="+mn-ea"/>
                <a:cs typeface="+mn-cs"/>
              </a:rPr>
              <a:t>lag</a:t>
            </a:r>
            <a:r>
              <a:rPr lang="cs-CZ" sz="1200" b="0" i="0" kern="1200">
                <a:solidFill>
                  <a:schemeClr val="tx1"/>
                </a:solidFill>
                <a:effectLst/>
                <a:latin typeface="+mn-lt"/>
                <a:ea typeface="+mn-ea"/>
                <a:cs typeface="+mn-cs"/>
              </a:rPr>
              <a:t>" (běžný jev v IT, pakety se jen někde zdrží).</a:t>
            </a:r>
            <a:endParaRPr lang="cs-CZ" sz="1200" kern="1200">
              <a:solidFill>
                <a:schemeClr val="tx1"/>
              </a:solidFill>
              <a:effectLst/>
              <a:latin typeface="+mn-lt"/>
              <a:ea typeface="+mn-ea"/>
              <a:cs typeface="+mn-cs"/>
            </a:endParaRP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Ke streamingu audia se využívá různých formátů i kodeků (WMA, MP3, OGG, AAC+) zpravidla v datových tocích od 16 do 256 kbps.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Audio může být mezi serverem a klientem streamováno jako </a:t>
            </a:r>
            <a:r>
              <a:rPr lang="cs-CZ" sz="1200" b="1" kern="1200">
                <a:solidFill>
                  <a:schemeClr val="tx1"/>
                </a:solidFill>
                <a:effectLst/>
                <a:latin typeface="+mn-lt"/>
                <a:ea typeface="+mn-ea"/>
                <a:cs typeface="+mn-cs"/>
              </a:rPr>
              <a:t>single bitrate</a:t>
            </a:r>
            <a:r>
              <a:rPr lang="cs-CZ" sz="1200" kern="1200">
                <a:solidFill>
                  <a:schemeClr val="tx1"/>
                </a:solidFill>
                <a:effectLst/>
                <a:latin typeface="+mn-lt"/>
                <a:ea typeface="+mn-ea"/>
                <a:cs typeface="+mn-cs"/>
              </a:rPr>
              <a:t>, čili jako jeden konstantní datový tok, nebo </a:t>
            </a:r>
            <a:r>
              <a:rPr lang="cs-CZ" sz="1200" b="1" kern="1200">
                <a:solidFill>
                  <a:schemeClr val="tx1"/>
                </a:solidFill>
                <a:effectLst/>
                <a:latin typeface="+mn-lt"/>
                <a:ea typeface="+mn-ea"/>
                <a:cs typeface="+mn-cs"/>
              </a:rPr>
              <a:t>multibitrate</a:t>
            </a:r>
            <a:r>
              <a:rPr lang="cs-CZ" sz="1200" kern="1200">
                <a:solidFill>
                  <a:schemeClr val="tx1"/>
                </a:solidFill>
                <a:effectLst/>
                <a:latin typeface="+mn-lt"/>
                <a:ea typeface="+mn-ea"/>
                <a:cs typeface="+mn-cs"/>
              </a:rPr>
              <a:t>, kdy stream obsahuje více konstantních datových toků.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Program přehrávající multibitrate stream ze serveru dokáže automaticky měnit kvalitu zvuku v případě zhoršení (nebo naopak zlepšení) kvality internetového připojení posluchače.</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Streaming využívají také </a:t>
            </a:r>
            <a:r>
              <a:rPr lang="cs-CZ" sz="1200" b="1" kern="1200">
                <a:solidFill>
                  <a:schemeClr val="tx1"/>
                </a:solidFill>
                <a:effectLst/>
                <a:latin typeface="+mn-lt"/>
                <a:ea typeface="+mn-ea"/>
                <a:cs typeface="+mn-cs"/>
              </a:rPr>
              <a:t>internetová rádia</a:t>
            </a:r>
            <a:r>
              <a:rPr lang="cs-CZ" sz="1200" kern="1200">
                <a:solidFill>
                  <a:schemeClr val="tx1"/>
                </a:solidFill>
                <a:effectLst/>
                <a:latin typeface="+mn-lt"/>
                <a:ea typeface="+mn-ea"/>
                <a:cs typeface="+mn-cs"/>
              </a:rPr>
              <a:t>. Ta jsou dostupná z jakéhokoliv místa na světě s připojením na internet</a:t>
            </a:r>
            <a:r>
              <a:rPr lang="cs-CZ" sz="1200" kern="1200" baseline="0">
                <a:solidFill>
                  <a:schemeClr val="tx1"/>
                </a:solidFill>
                <a:effectLst/>
                <a:latin typeface="+mn-lt"/>
                <a:ea typeface="+mn-ea"/>
                <a:cs typeface="+mn-cs"/>
              </a:rPr>
              <a:t> a oblíbená zejména u </a:t>
            </a:r>
            <a:r>
              <a:rPr lang="cs-CZ" sz="1200" kern="1200">
                <a:solidFill>
                  <a:schemeClr val="tx1"/>
                </a:solidFill>
                <a:effectLst/>
                <a:latin typeface="+mn-lt"/>
                <a:ea typeface="+mn-ea"/>
                <a:cs typeface="+mn-cs"/>
              </a:rPr>
              <a:t>lidí, kterým tradiční lokální stanice nedokáží poskytnout požadovaný druh hudby (jako world music, jazz, heavy metal, elektronickou hudbu, operu, atd.). Některé rádia nabízejí nonstop zpravodajství, sport, politiku a množství různých jiných žánrů.</a:t>
            </a:r>
          </a:p>
          <a:p>
            <a:pPr marL="0" indent="0">
              <a:lnSpc>
                <a:spcPct val="150000"/>
              </a:lnSpc>
              <a:spcBef>
                <a:spcPts val="600"/>
              </a:spcBef>
              <a:spcAft>
                <a:spcPts val="600"/>
              </a:spcAft>
              <a:buFont typeface="Arial" panose="020B0604020202020204" pitchFamily="34" charset="0"/>
              <a:buNone/>
            </a:pP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28</a:t>
            </a:fld>
            <a:endParaRPr lang="cs-CZ"/>
          </a:p>
        </p:txBody>
      </p:sp>
    </p:spTree>
    <p:extLst>
      <p:ext uri="{BB962C8B-B14F-4D97-AF65-F5344CB8AC3E}">
        <p14:creationId xmlns:p14="http://schemas.microsoft.com/office/powerpoint/2010/main" val="23361067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Podcasting</a:t>
            </a:r>
            <a:r>
              <a:rPr lang="cs-CZ" sz="1200" kern="1200">
                <a:solidFill>
                  <a:schemeClr val="tx1"/>
                </a:solidFill>
                <a:effectLst/>
                <a:latin typeface="+mn-lt"/>
                <a:ea typeface="+mn-ea"/>
                <a:cs typeface="+mn-cs"/>
              </a:rPr>
              <a:t> je metoda šíření informací do jisté míry konkurující rádiu.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Slovo podcasting vzniklo spojením názvu přehrávače </a:t>
            </a:r>
            <a:r>
              <a:rPr lang="cs-CZ" sz="1200" b="1" kern="1200">
                <a:solidFill>
                  <a:schemeClr val="tx1"/>
                </a:solidFill>
                <a:effectLst/>
                <a:latin typeface="+mn-lt"/>
                <a:ea typeface="+mn-ea"/>
                <a:cs typeface="+mn-cs"/>
              </a:rPr>
              <a:t>iPod</a:t>
            </a:r>
            <a:r>
              <a:rPr lang="cs-CZ" sz="1200" kern="1200">
                <a:solidFill>
                  <a:schemeClr val="tx1"/>
                </a:solidFill>
                <a:effectLst/>
                <a:latin typeface="+mn-lt"/>
                <a:ea typeface="+mn-ea"/>
                <a:cs typeface="+mn-cs"/>
              </a:rPr>
              <a:t> (Pod = </a:t>
            </a:r>
            <a:r>
              <a:rPr lang="cs-CZ" sz="1200" i="1" kern="1200">
                <a:solidFill>
                  <a:schemeClr val="tx1"/>
                </a:solidFill>
                <a:effectLst/>
                <a:latin typeface="+mn-lt"/>
                <a:ea typeface="+mn-ea"/>
                <a:cs typeface="+mn-cs"/>
              </a:rPr>
              <a:t>Personal On Demand</a:t>
            </a:r>
            <a:r>
              <a:rPr lang="cs-CZ" sz="1200" kern="1200">
                <a:solidFill>
                  <a:schemeClr val="tx1"/>
                </a:solidFill>
                <a:effectLst/>
                <a:latin typeface="+mn-lt"/>
                <a:ea typeface="+mn-ea"/>
                <a:cs typeface="+mn-cs"/>
              </a:rPr>
              <a:t>) a anglickým slovem </a:t>
            </a:r>
            <a:r>
              <a:rPr lang="cs-CZ" sz="1200" i="1" kern="1200">
                <a:solidFill>
                  <a:schemeClr val="tx1"/>
                </a:solidFill>
                <a:effectLst/>
                <a:latin typeface="+mn-lt"/>
                <a:ea typeface="+mn-ea"/>
                <a:cs typeface="+mn-cs"/>
              </a:rPr>
              <a:t>broadcasting</a:t>
            </a:r>
            <a:r>
              <a:rPr lang="cs-CZ" sz="1200" kern="1200">
                <a:solidFill>
                  <a:schemeClr val="tx1"/>
                </a:solidFill>
                <a:effectLst/>
                <a:latin typeface="+mn-lt"/>
                <a:ea typeface="+mn-ea"/>
                <a:cs typeface="+mn-cs"/>
              </a:rPr>
              <a:t> (vysílání).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Jde o zvukové nebo video záznamy, jež autor podcastu umísťuje na Internet v podobě souborů (často ve formátu MP3) a na které odkazuje na webových stránkách, především však v uzpůsobeném </a:t>
            </a:r>
            <a:r>
              <a:rPr lang="cs-CZ" sz="1200" b="1" kern="1200">
                <a:solidFill>
                  <a:schemeClr val="tx1"/>
                </a:solidFill>
                <a:effectLst/>
                <a:latin typeface="+mn-lt"/>
                <a:ea typeface="+mn-ea"/>
                <a:cs typeface="+mn-cs"/>
              </a:rPr>
              <a:t>RSS feedu</a:t>
            </a:r>
            <a:r>
              <a:rPr lang="cs-CZ" sz="1200" kern="1200">
                <a:solidFill>
                  <a:schemeClr val="tx1"/>
                </a:solidFill>
                <a:effectLst/>
                <a:latin typeface="+mn-lt"/>
                <a:ea typeface="+mn-ea"/>
                <a:cs typeface="+mn-cs"/>
              </a:rPr>
              <a:t>.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Ten pak specializovaný program (zvaný </a:t>
            </a:r>
            <a:r>
              <a:rPr lang="cs-CZ" sz="1200" b="0" i="1" kern="1200">
                <a:solidFill>
                  <a:schemeClr val="tx1"/>
                </a:solidFill>
                <a:effectLst/>
                <a:latin typeface="+mn-lt"/>
                <a:ea typeface="+mn-ea"/>
                <a:cs typeface="+mn-cs"/>
              </a:rPr>
              <a:t>podcatcher</a:t>
            </a:r>
            <a:r>
              <a:rPr lang="cs-CZ" sz="1200" kern="1200">
                <a:solidFill>
                  <a:schemeClr val="tx1"/>
                </a:solidFill>
                <a:effectLst/>
                <a:latin typeface="+mn-lt"/>
                <a:ea typeface="+mn-ea"/>
                <a:cs typeface="+mn-cs"/>
              </a:rPr>
              <a:t> nebo </a:t>
            </a:r>
            <a:r>
              <a:rPr lang="cs-CZ" sz="1200" i="1" kern="1200">
                <a:solidFill>
                  <a:schemeClr val="tx1"/>
                </a:solidFill>
                <a:effectLst/>
                <a:latin typeface="+mn-lt"/>
                <a:ea typeface="+mn-ea"/>
                <a:cs typeface="+mn-cs"/>
              </a:rPr>
              <a:t>podcast receiver</a:t>
            </a:r>
            <a:r>
              <a:rPr lang="cs-CZ" sz="1200" kern="1200">
                <a:solidFill>
                  <a:schemeClr val="tx1"/>
                </a:solidFill>
                <a:effectLst/>
                <a:latin typeface="+mn-lt"/>
                <a:ea typeface="+mn-ea"/>
                <a:cs typeface="+mn-cs"/>
              </a:rPr>
              <a:t>) průběžně monitoruje a nové soubory sám stahuje a nahrává do uživatelova osobního přehrávače.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Mezi významné přednosti podcastingu patří snadné poskytování obsahu jednoduchým umístěním zvukového souboru na Internetu a možnost uživatele přehrát si soubor kdykoliv, nezávisle na programovém schématu rádia</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29</a:t>
            </a:fld>
            <a:endParaRPr lang="cs-CZ"/>
          </a:p>
        </p:txBody>
      </p:sp>
    </p:spTree>
    <p:extLst>
      <p:ext uri="{BB962C8B-B14F-4D97-AF65-F5344CB8AC3E}">
        <p14:creationId xmlns:p14="http://schemas.microsoft.com/office/powerpoint/2010/main" val="40519683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Rozpoznáváním řeči </a:t>
            </a:r>
            <a:r>
              <a:rPr lang="cs-CZ" sz="1200" kern="1200">
                <a:solidFill>
                  <a:schemeClr val="tx1"/>
                </a:solidFill>
                <a:effectLst/>
                <a:latin typeface="+mn-lt"/>
                <a:ea typeface="+mn-ea"/>
                <a:cs typeface="+mn-cs"/>
              </a:rPr>
              <a:t>(</a:t>
            </a:r>
            <a:r>
              <a:rPr lang="cs-CZ" sz="1200" i="1" kern="1200">
                <a:solidFill>
                  <a:schemeClr val="tx1"/>
                </a:solidFill>
                <a:effectLst/>
                <a:latin typeface="+mn-lt"/>
                <a:ea typeface="+mn-ea"/>
                <a:cs typeface="+mn-cs"/>
              </a:rPr>
              <a:t>speech recognition</a:t>
            </a:r>
            <a:r>
              <a:rPr lang="cs-CZ" sz="1200" kern="1200">
                <a:solidFill>
                  <a:schemeClr val="tx1"/>
                </a:solidFill>
                <a:effectLst/>
                <a:latin typeface="+mn-lt"/>
                <a:ea typeface="+mn-ea"/>
                <a:cs typeface="+mn-cs"/>
              </a:rPr>
              <a:t>) se rozumí automatický převod mluvené řeči do textu.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Metody rozpoznávání řeči jsou citlivé na rozdíly v intonaci i výslovnosti jednotlivých mluvčích, což má být překonáno pomocí složitých výpočetních operací.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Proces rozpoznání řeči (zvláště plynulé řeči) je proto velmi náročný na výpočetní výkon.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Rozpoznávání řeči může být </a:t>
            </a:r>
            <a:r>
              <a:rPr lang="cs-CZ" sz="1200" b="1" kern="1200">
                <a:solidFill>
                  <a:schemeClr val="tx1"/>
                </a:solidFill>
                <a:effectLst/>
                <a:latin typeface="+mn-lt"/>
                <a:ea typeface="+mn-ea"/>
                <a:cs typeface="+mn-cs"/>
              </a:rPr>
              <a:t>závislé na mluvčím </a:t>
            </a:r>
            <a:r>
              <a:rPr lang="cs-CZ" sz="1200" kern="1200">
                <a:solidFill>
                  <a:schemeClr val="tx1"/>
                </a:solidFill>
                <a:effectLst/>
                <a:latin typeface="+mn-lt"/>
                <a:ea typeface="+mn-ea"/>
                <a:cs typeface="+mn-cs"/>
              </a:rPr>
              <a:t>(</a:t>
            </a:r>
            <a:r>
              <a:rPr lang="cs-CZ" sz="1200" i="1" kern="1200">
                <a:solidFill>
                  <a:schemeClr val="tx1"/>
                </a:solidFill>
                <a:effectLst/>
                <a:latin typeface="+mn-lt"/>
                <a:ea typeface="+mn-ea"/>
                <a:cs typeface="+mn-cs"/>
              </a:rPr>
              <a:t>SD - Speaker Dependent</a:t>
            </a:r>
            <a:r>
              <a:rPr lang="cs-CZ" sz="1200" kern="1200">
                <a:solidFill>
                  <a:schemeClr val="tx1"/>
                </a:solidFill>
                <a:effectLst/>
                <a:latin typeface="+mn-lt"/>
                <a:ea typeface="+mn-ea"/>
                <a:cs typeface="+mn-cs"/>
              </a:rPr>
              <a:t>), nebo </a:t>
            </a:r>
            <a:r>
              <a:rPr lang="cs-CZ" sz="1200" b="1" kern="1200">
                <a:solidFill>
                  <a:schemeClr val="tx1"/>
                </a:solidFill>
                <a:effectLst/>
                <a:latin typeface="+mn-lt"/>
                <a:ea typeface="+mn-ea"/>
                <a:cs typeface="+mn-cs"/>
              </a:rPr>
              <a:t>na mluvčím nezávislé </a:t>
            </a:r>
            <a:r>
              <a:rPr lang="cs-CZ" sz="1200" kern="1200">
                <a:solidFill>
                  <a:schemeClr val="tx1"/>
                </a:solidFill>
                <a:effectLst/>
                <a:latin typeface="+mn-lt"/>
                <a:ea typeface="+mn-ea"/>
                <a:cs typeface="+mn-cs"/>
              </a:rPr>
              <a:t>(</a:t>
            </a:r>
            <a:r>
              <a:rPr lang="cs-CZ" sz="1200" i="1" kern="1200">
                <a:solidFill>
                  <a:schemeClr val="tx1"/>
                </a:solidFill>
                <a:effectLst/>
                <a:latin typeface="+mn-lt"/>
                <a:ea typeface="+mn-ea"/>
                <a:cs typeface="+mn-cs"/>
              </a:rPr>
              <a:t>SI - Speaker Independent</a:t>
            </a:r>
            <a:r>
              <a:rPr lang="cs-CZ" sz="1200" kern="1200">
                <a:solidFill>
                  <a:schemeClr val="tx1"/>
                </a:solidFill>
                <a:effectLst/>
                <a:latin typeface="+mn-lt"/>
                <a:ea typeface="+mn-ea"/>
                <a:cs typeface="+mn-cs"/>
              </a:rPr>
              <a:t>).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Systémy, které jsou závislé na mluvčím, dosahují lepších výsledků pro danou osobu. Je to ovšem podmíněno tím, že mluvčí musí pořídit několik hodin nahrávek vlastního hlasu, na základě nichž jsou poté vytvářeny modely pro rozpoznávání.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Systémy nezávislé na mluvčím vycházejí z nahrávek hlasů velkého množství lidí ve snaze o vytvoření obecnějšího modelu.</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30</a:t>
            </a:fld>
            <a:endParaRPr lang="cs-CZ"/>
          </a:p>
        </p:txBody>
      </p:sp>
    </p:spTree>
    <p:extLst>
      <p:ext uri="{BB962C8B-B14F-4D97-AF65-F5344CB8AC3E}">
        <p14:creationId xmlns:p14="http://schemas.microsoft.com/office/powerpoint/2010/main" val="33587577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a:t>Základní charakteristikou zvuku je jeho </a:t>
            </a:r>
            <a:r>
              <a:rPr lang="cs-CZ" b="1"/>
              <a:t>frekvence</a:t>
            </a:r>
            <a:r>
              <a:rPr lang="cs-CZ"/>
              <a:t> – počet kmitů za sekundu (jednotkou je 1 hertz - </a:t>
            </a:r>
            <a:r>
              <a:rPr lang="cs-CZ" b="1"/>
              <a:t>Hz</a:t>
            </a:r>
            <a:r>
              <a:rPr lang="cs-CZ"/>
              <a:t>). </a:t>
            </a:r>
          </a:p>
          <a:p>
            <a:pPr marL="171450" indent="-171450">
              <a:lnSpc>
                <a:spcPct val="150000"/>
              </a:lnSpc>
              <a:spcBef>
                <a:spcPts val="600"/>
              </a:spcBef>
              <a:spcAft>
                <a:spcPts val="600"/>
              </a:spcAft>
              <a:buFont typeface="Arial" panose="020B0604020202020204" pitchFamily="34" charset="0"/>
              <a:buChar char="•"/>
            </a:pPr>
            <a:r>
              <a:rPr lang="cs-CZ"/>
              <a:t>Většina </a:t>
            </a:r>
            <a:r>
              <a:rPr lang="cs-CZ" b="1"/>
              <a:t>lidí</a:t>
            </a:r>
            <a:r>
              <a:rPr lang="cs-CZ"/>
              <a:t> vnímá frekvence v rozsahu </a:t>
            </a:r>
            <a:r>
              <a:rPr lang="cs-CZ" b="1"/>
              <a:t>16 Hz až 20 kHz</a:t>
            </a:r>
            <a:r>
              <a:rPr lang="cs-CZ"/>
              <a:t>. </a:t>
            </a:r>
          </a:p>
          <a:p>
            <a:pPr marL="171450" indent="-171450">
              <a:lnSpc>
                <a:spcPct val="150000"/>
              </a:lnSpc>
              <a:spcBef>
                <a:spcPts val="600"/>
              </a:spcBef>
              <a:spcAft>
                <a:spcPts val="600"/>
              </a:spcAft>
              <a:buFont typeface="Arial" panose="020B0604020202020204" pitchFamily="34" charset="0"/>
              <a:buChar char="•"/>
            </a:pPr>
            <a:r>
              <a:rPr lang="cs-CZ"/>
              <a:t>Zvuk s frekvencí </a:t>
            </a:r>
            <a:r>
              <a:rPr lang="cs-CZ" b="1"/>
              <a:t>nižší než 16 H</a:t>
            </a:r>
            <a:r>
              <a:rPr lang="cs-CZ"/>
              <a:t>z, který slyší například </a:t>
            </a:r>
            <a:r>
              <a:rPr lang="cs-CZ" i="1"/>
              <a:t>sloni</a:t>
            </a:r>
            <a:r>
              <a:rPr lang="cs-CZ"/>
              <a:t>, nazýváme </a:t>
            </a:r>
            <a:r>
              <a:rPr lang="cs-CZ" b="1"/>
              <a:t>infrazvuk</a:t>
            </a:r>
            <a:r>
              <a:rPr lang="cs-CZ"/>
              <a:t>. </a:t>
            </a:r>
          </a:p>
          <a:p>
            <a:pPr marL="171450" indent="-171450">
              <a:lnSpc>
                <a:spcPct val="150000"/>
              </a:lnSpc>
              <a:spcBef>
                <a:spcPts val="600"/>
              </a:spcBef>
              <a:spcAft>
                <a:spcPts val="600"/>
              </a:spcAft>
              <a:buFont typeface="Arial" panose="020B0604020202020204" pitchFamily="34" charset="0"/>
              <a:buChar char="•"/>
            </a:pPr>
            <a:r>
              <a:rPr lang="cs-CZ"/>
              <a:t>Zvuk s frekvencí </a:t>
            </a:r>
            <a:r>
              <a:rPr lang="cs-CZ" b="1"/>
              <a:t>vyšší než 20 kH</a:t>
            </a:r>
            <a:r>
              <a:rPr lang="cs-CZ"/>
              <a:t>z nazýváme </a:t>
            </a:r>
            <a:r>
              <a:rPr lang="cs-CZ" b="1"/>
              <a:t>ultrazvuk</a:t>
            </a:r>
            <a:r>
              <a:rPr lang="cs-CZ"/>
              <a:t> (například </a:t>
            </a:r>
            <a:r>
              <a:rPr lang="cs-CZ" i="1">
                <a:solidFill>
                  <a:srgbClr val="FF0000"/>
                </a:solidFill>
              </a:rPr>
              <a:t>delfíni</a:t>
            </a:r>
            <a:r>
              <a:rPr lang="cs-CZ"/>
              <a:t> vnímají zvuk až do frekvencí okolo 150 kHz).</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a:solidFill>
                  <a:schemeClr val="accent6">
                    <a:lumMod val="50000"/>
                  </a:schemeClr>
                </a:solidFill>
              </a:rPr>
              <a:t>Hudební akustika určuje jako základní tón </a:t>
            </a:r>
            <a:r>
              <a:rPr lang="cs-CZ" b="1">
                <a:solidFill>
                  <a:schemeClr val="accent6">
                    <a:lumMod val="50000"/>
                  </a:schemeClr>
                </a:solidFill>
              </a:rPr>
              <a:t>440 Hz </a:t>
            </a:r>
            <a:r>
              <a:rPr lang="cs-CZ">
                <a:solidFill>
                  <a:schemeClr val="accent6">
                    <a:lumMod val="50000"/>
                  </a:schemeClr>
                </a:solidFill>
              </a:rPr>
              <a:t>(komorní A), v technické praxi se jako základní (referenční) tón udává </a:t>
            </a:r>
            <a:r>
              <a:rPr lang="cs-CZ" b="1">
                <a:solidFill>
                  <a:schemeClr val="accent6">
                    <a:lumMod val="50000"/>
                  </a:schemeClr>
                </a:solidFill>
              </a:rPr>
              <a:t>1000 Hz </a:t>
            </a:r>
            <a:r>
              <a:rPr lang="cs-CZ">
                <a:solidFill>
                  <a:schemeClr val="accent6">
                    <a:lumMod val="50000"/>
                  </a:schemeClr>
                </a:solidFill>
              </a:rPr>
              <a:t>(jeden kilohertz).</a:t>
            </a:r>
            <a:endParaRPr lang="cs-CZ"/>
          </a:p>
          <a:p>
            <a:pPr marL="171450" indent="-171450">
              <a:lnSpc>
                <a:spcPct val="150000"/>
              </a:lnSpc>
              <a:spcBef>
                <a:spcPts val="600"/>
              </a:spcBef>
              <a:spcAft>
                <a:spcPts val="600"/>
              </a:spcAft>
              <a:buFont typeface="Arial" panose="020B0604020202020204" pitchFamily="34" charset="0"/>
              <a:buChar char="•"/>
            </a:pPr>
            <a:r>
              <a:rPr lang="cs-CZ"/>
              <a:t>Nízké frekvence vnímají lidé jako </a:t>
            </a:r>
            <a:r>
              <a:rPr lang="cs-CZ" b="1"/>
              <a:t>hluboké tóny</a:t>
            </a:r>
            <a:r>
              <a:rPr lang="cs-CZ"/>
              <a:t>, vyšší frekvence jako </a:t>
            </a:r>
            <a:r>
              <a:rPr lang="cs-CZ" b="1"/>
              <a:t>vysoké tóny</a:t>
            </a:r>
            <a:r>
              <a:rPr lang="cs-CZ"/>
              <a:t>; s rostoucím věkem klesá vnímavost zejména vyšších tónů. </a:t>
            </a:r>
          </a:p>
          <a:p>
            <a:pPr marL="171450" indent="-171450">
              <a:lnSpc>
                <a:spcPct val="150000"/>
              </a:lnSpc>
              <a:spcBef>
                <a:spcPts val="600"/>
              </a:spcBef>
              <a:spcAft>
                <a:spcPts val="600"/>
              </a:spcAft>
              <a:buFont typeface="Arial" panose="020B0604020202020204" pitchFamily="34" charset="0"/>
              <a:buChar char="•"/>
            </a:pPr>
            <a:r>
              <a:rPr lang="cs-CZ"/>
              <a:t>Nejcitlivěji vnímá lidské ucho frekvence v rozsahu </a:t>
            </a:r>
            <a:r>
              <a:rPr lang="cs-CZ" b="1"/>
              <a:t>2 – 4 kHz</a:t>
            </a:r>
            <a:r>
              <a:rPr lang="cs-CZ"/>
              <a:t>, který je nejdůležitější pro </a:t>
            </a:r>
            <a:r>
              <a:rPr lang="cs-CZ" b="1"/>
              <a:t>srozumitelnost řeči</a:t>
            </a:r>
            <a:r>
              <a:rPr lang="cs-CZ"/>
              <a:t>. Nejvyšší informační hodnota řeči je přenášena v pásmu 0,5 – 2 kHz.</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4</a:t>
            </a:fld>
            <a:endParaRPr lang="cs-CZ"/>
          </a:p>
        </p:txBody>
      </p:sp>
    </p:spTree>
    <p:extLst>
      <p:ext uri="{BB962C8B-B14F-4D97-AF65-F5344CB8AC3E}">
        <p14:creationId xmlns:p14="http://schemas.microsoft.com/office/powerpoint/2010/main" val="351347283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Syntéza řeči </a:t>
            </a:r>
            <a:r>
              <a:rPr lang="cs-CZ" sz="1200" kern="1200">
                <a:solidFill>
                  <a:schemeClr val="tx1"/>
                </a:solidFill>
                <a:effectLst/>
                <a:latin typeface="+mn-lt"/>
                <a:ea typeface="+mn-ea"/>
                <a:cs typeface="+mn-cs"/>
              </a:rPr>
              <a:t>(</a:t>
            </a:r>
            <a:r>
              <a:rPr lang="cs-CZ" sz="1200" i="1" kern="1200">
                <a:solidFill>
                  <a:schemeClr val="tx1"/>
                </a:solidFill>
                <a:effectLst/>
                <a:latin typeface="+mn-lt"/>
                <a:ea typeface="+mn-ea"/>
                <a:cs typeface="+mn-cs"/>
              </a:rPr>
              <a:t>Text-to-Speech Synthesis</a:t>
            </a:r>
            <a:r>
              <a:rPr lang="cs-CZ" sz="1200" kern="1200">
                <a:solidFill>
                  <a:schemeClr val="tx1"/>
                </a:solidFill>
                <a:effectLst/>
                <a:latin typeface="+mn-lt"/>
                <a:ea typeface="+mn-ea"/>
                <a:cs typeface="+mn-cs"/>
              </a:rPr>
              <a:t>) je proces, jehož cílem je co nejvěrněji reprodukovat lidskou řeč konkrétního člověka, a to i výškou, zabarvením a tónem mluvy.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Využívá se zde technologie </a:t>
            </a:r>
            <a:r>
              <a:rPr lang="cs-CZ" sz="1200" b="1" kern="1200">
                <a:solidFill>
                  <a:schemeClr val="tx1"/>
                </a:solidFill>
                <a:effectLst/>
                <a:latin typeface="+mn-lt"/>
                <a:ea typeface="+mn-ea"/>
                <a:cs typeface="+mn-cs"/>
              </a:rPr>
              <a:t>TTS</a:t>
            </a:r>
            <a:r>
              <a:rPr lang="cs-CZ" sz="1200" kern="1200">
                <a:solidFill>
                  <a:schemeClr val="tx1"/>
                </a:solidFill>
                <a:effectLst/>
                <a:latin typeface="+mn-lt"/>
                <a:ea typeface="+mn-ea"/>
                <a:cs typeface="+mn-cs"/>
              </a:rPr>
              <a:t> (</a:t>
            </a:r>
            <a:r>
              <a:rPr lang="cs-CZ" sz="1200" i="1" kern="1200">
                <a:solidFill>
                  <a:schemeClr val="tx1"/>
                </a:solidFill>
                <a:effectLst/>
                <a:latin typeface="+mn-lt"/>
                <a:ea typeface="+mn-ea"/>
                <a:cs typeface="+mn-cs"/>
              </a:rPr>
              <a:t>text-to-speech</a:t>
            </a:r>
            <a:r>
              <a:rPr lang="cs-CZ" sz="1200" kern="1200">
                <a:solidFill>
                  <a:schemeClr val="tx1"/>
                </a:solidFill>
                <a:effectLst/>
                <a:latin typeface="+mn-lt"/>
                <a:ea typeface="+mn-ea"/>
                <a:cs typeface="+mn-cs"/>
              </a:rPr>
              <a:t>), která s pomocí speciálních algoritmů nejprve text analyzuje a normalizuje, poté dochází k transformaci do podoby výslovnosti.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Při převodu textu na mluvenou řeč se za sebe kladou podle kontextu drobné fonetické prvky, z nichž se skládá plynulá řeč.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Předčítaný text se analyzuje z hlediska melodiky a rytmu řeči (prozodie) a podle textu se modifikuje také zvukový charakter hlasu.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Výsledkem procesu je syntetická řeč velmi blízká řeči přirozené. </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Syntetizovaná řeč může nahradit skutečného lidského řečníka v širokém spektru oblastí – od rutinního oznamování opakujících se informací (zastávky MHD, nádraží, apod.), přes hlasový monitoring údajů (řídicí střediska), informační a dialogové systémy (automatická spojovatelka, telefonní informační linky), až po vysoce propracované a přirozené čtení libovolných textů (e-maily, SMS, celé knihy). Stále častěji se syntéza řeči uplatňuje v zábavním průmyslu.</a:t>
            </a:r>
          </a:p>
          <a:p>
            <a:pPr marL="171450" indent="-171450">
              <a:lnSpc>
                <a:spcPct val="150000"/>
              </a:lnSpc>
              <a:spcBef>
                <a:spcPts val="600"/>
              </a:spcBef>
              <a:spcAft>
                <a:spcPts val="600"/>
              </a:spcAft>
              <a:buFont typeface="Arial" panose="020B0604020202020204" pitchFamily="34" charset="0"/>
              <a:buChar char="•"/>
            </a:pPr>
            <a:r>
              <a:rPr lang="cs-CZ" sz="1200" kern="1200">
                <a:solidFill>
                  <a:schemeClr val="tx1"/>
                </a:solidFill>
                <a:effectLst/>
                <a:latin typeface="+mn-lt"/>
                <a:ea typeface="+mn-ea"/>
                <a:cs typeface="+mn-cs"/>
              </a:rPr>
              <a:t>Nejužitečnějšími jsou nepochybně aplikace pro </a:t>
            </a:r>
            <a:r>
              <a:rPr lang="cs-CZ" sz="1200" b="1" kern="1200">
                <a:solidFill>
                  <a:schemeClr val="tx1"/>
                </a:solidFill>
                <a:effectLst/>
                <a:latin typeface="+mn-lt"/>
                <a:ea typeface="+mn-ea"/>
                <a:cs typeface="+mn-cs"/>
              </a:rPr>
              <a:t>handicapované</a:t>
            </a:r>
            <a:r>
              <a:rPr lang="cs-CZ" sz="1200" kern="1200">
                <a:solidFill>
                  <a:schemeClr val="tx1"/>
                </a:solidFill>
                <a:effectLst/>
                <a:latin typeface="+mn-lt"/>
                <a:ea typeface="+mn-ea"/>
                <a:cs typeface="+mn-cs"/>
              </a:rPr>
              <a:t>, které mohou využívat lidé s různým zrakovým, sluchovým nebo hlasovým postižením. Pro nevidomé je určena čtečka obrazovky (screen reader), hlasově postižení mohou k vytváření „své“ řeči využívat svůj „osobní“ systém syntézy řeči. Lidé, kteří ztratili řeč po mozkové mrtvici, mohou pro výuku řeči využít technologii založenou na modelu mluvicí hlavy. Sluchově postižení mohou upřednostnit poslech srozumitelné a akusticky čisté syntetické řeči před dynamickou přirozenou řečí. </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31</a:t>
            </a:fld>
            <a:endParaRPr lang="cs-CZ"/>
          </a:p>
        </p:txBody>
      </p:sp>
    </p:spTree>
    <p:extLst>
      <p:ext uri="{BB962C8B-B14F-4D97-AF65-F5344CB8AC3E}">
        <p14:creationId xmlns:p14="http://schemas.microsoft.com/office/powerpoint/2010/main" val="2922645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indent="0">
              <a:lnSpc>
                <a:spcPct val="150000"/>
              </a:lnSpc>
              <a:spcBef>
                <a:spcPts val="600"/>
              </a:spcBef>
              <a:spcAft>
                <a:spcPts val="600"/>
              </a:spcAft>
              <a:buFont typeface="Arial" panose="020B0604020202020204" pitchFamily="34" charset="0"/>
              <a:buNone/>
            </a:pPr>
            <a:r>
              <a:rPr lang="cs-CZ" sz="1200" b="1" kern="1200">
                <a:solidFill>
                  <a:schemeClr val="tx1"/>
                </a:solidFill>
                <a:effectLst/>
                <a:latin typeface="+mn-lt"/>
                <a:ea typeface="+mn-ea"/>
                <a:cs typeface="+mn-cs"/>
              </a:rPr>
              <a:t>MIKROFON</a:t>
            </a:r>
          </a:p>
          <a:p>
            <a:pPr marL="628650" lvl="1"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Volba mikrofonu</a:t>
            </a:r>
            <a:r>
              <a:rPr lang="cs-CZ" sz="1200" kern="1200">
                <a:solidFill>
                  <a:schemeClr val="tx1"/>
                </a:solidFill>
                <a:effectLst/>
                <a:latin typeface="+mn-lt"/>
                <a:ea typeface="+mn-ea"/>
                <a:cs typeface="+mn-cs"/>
              </a:rPr>
              <a:t>. Je vhodné upřednostnit mikrofon kardioidní (směrová charakteristika ve tvaru srdce) před kulovým či osmičkovým. Studiový kondenzátorový mikrofon má lepší kmitočtovou charakteristiku oproti levnějšímu dynamickému mikrofonu. </a:t>
            </a:r>
          </a:p>
          <a:p>
            <a:pPr marL="628650" lvl="1"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Umístění mikrofonu</a:t>
            </a:r>
            <a:r>
              <a:rPr lang="cs-CZ" sz="1200" kern="1200">
                <a:solidFill>
                  <a:schemeClr val="tx1"/>
                </a:solidFill>
                <a:effectLst/>
                <a:latin typeface="+mn-lt"/>
                <a:ea typeface="+mn-ea"/>
                <a:cs typeface="+mn-cs"/>
              </a:rPr>
              <a:t>. V případě dynamického mikrofonu se doporučuje jeho umístění co nejblíže ke zdroji zvuku. Je-li to možné, nahrávejte zvuk externím mikrofonem s dostatečně dlouhým kabelem, v opačném případě je třeba co nejvíce utlumit hluk samotného nahrávacího zařízení (např. dekou).</a:t>
            </a:r>
          </a:p>
          <a:p>
            <a:pPr marL="628650" lvl="1"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Ochrana proti větru</a:t>
            </a:r>
            <a:r>
              <a:rPr lang="cs-CZ" sz="1200" kern="1200">
                <a:solidFill>
                  <a:schemeClr val="tx1"/>
                </a:solidFill>
                <a:effectLst/>
                <a:latin typeface="+mn-lt"/>
                <a:ea typeface="+mn-ea"/>
                <a:cs typeface="+mn-cs"/>
              </a:rPr>
              <a:t>. Naráží-li na membránu mikrofonu silnější proud vzduchu (vítr, ale i proud vzduchu při vyslovování retnic - hlásky p, t, b,...) vznikají nepříjemné hluboké pazvuky znehodnocující záznam. Speciální „roztřepený“ obal (tzv. „</a:t>
            </a:r>
            <a:r>
              <a:rPr lang="cs-CZ" sz="1200" b="1" i="1" kern="1200">
                <a:solidFill>
                  <a:schemeClr val="tx1"/>
                </a:solidFill>
                <a:effectLst/>
                <a:latin typeface="+mn-lt"/>
                <a:ea typeface="+mn-ea"/>
                <a:cs typeface="+mn-cs"/>
              </a:rPr>
              <a:t>mrtvá kočka</a:t>
            </a:r>
            <a:r>
              <a:rPr lang="cs-CZ" sz="1200" kern="1200">
                <a:solidFill>
                  <a:schemeClr val="tx1"/>
                </a:solidFill>
                <a:effectLst/>
                <a:latin typeface="+mn-lt"/>
                <a:ea typeface="+mn-ea"/>
                <a:cs typeface="+mn-cs"/>
              </a:rPr>
              <a:t>“) zajistí rozptýlení soustředěného proudu zvuku i za cenu zhoršeného snímání vysokých frekvencí.</a:t>
            </a:r>
          </a:p>
          <a:p>
            <a:pPr marL="0" indent="0">
              <a:lnSpc>
                <a:spcPct val="150000"/>
              </a:lnSpc>
              <a:spcBef>
                <a:spcPts val="600"/>
              </a:spcBef>
              <a:spcAft>
                <a:spcPts val="600"/>
              </a:spcAft>
              <a:buFont typeface="Arial" panose="020B0604020202020204" pitchFamily="34" charset="0"/>
              <a:buNone/>
            </a:pPr>
            <a:endParaRPr lang="cs-CZ" sz="1200" kern="1200">
              <a:solidFill>
                <a:schemeClr val="tx1"/>
              </a:solidFill>
              <a:effectLst/>
              <a:latin typeface="+mn-lt"/>
              <a:ea typeface="+mn-ea"/>
              <a:cs typeface="+mn-cs"/>
            </a:endParaRPr>
          </a:p>
          <a:p>
            <a:pPr marL="0" indent="0">
              <a:lnSpc>
                <a:spcPct val="150000"/>
              </a:lnSpc>
              <a:spcBef>
                <a:spcPts val="600"/>
              </a:spcBef>
              <a:spcAft>
                <a:spcPts val="600"/>
              </a:spcAft>
              <a:buFont typeface="Arial" panose="020B0604020202020204" pitchFamily="34" charset="0"/>
              <a:buNone/>
            </a:pPr>
            <a:r>
              <a:rPr lang="cs-CZ" sz="1200" b="1" kern="1200">
                <a:solidFill>
                  <a:schemeClr val="tx1"/>
                </a:solidFill>
                <a:effectLst/>
                <a:latin typeface="+mn-lt"/>
                <a:ea typeface="+mn-ea"/>
                <a:cs typeface="+mn-cs"/>
              </a:rPr>
              <a:t>NAHRÁVACÍ MÍSTNOST</a:t>
            </a:r>
          </a:p>
          <a:p>
            <a:pPr marL="628650" lvl="1"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Odhlučnění místnosti</a:t>
            </a:r>
            <a:r>
              <a:rPr lang="cs-CZ" sz="1200" kern="1200">
                <a:solidFill>
                  <a:schemeClr val="tx1"/>
                </a:solidFill>
                <a:effectLst/>
                <a:latin typeface="+mn-lt"/>
                <a:ea typeface="+mn-ea"/>
                <a:cs typeface="+mn-cs"/>
              </a:rPr>
              <a:t>. Nedokonale utěsněné dveře a okna mohou způsobovat pronikání hluku z vnějšku. Sebemenší škvíra může propouštět hluk, proto je nezbytná izolace, nejlépe gumová.</a:t>
            </a:r>
          </a:p>
          <a:p>
            <a:pPr marL="628650" lvl="1"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Tvar místnosti</a:t>
            </a:r>
            <a:r>
              <a:rPr lang="cs-CZ" sz="1200" kern="1200">
                <a:solidFill>
                  <a:schemeClr val="tx1"/>
                </a:solidFill>
                <a:effectLst/>
                <a:latin typeface="+mn-lt"/>
                <a:ea typeface="+mn-ea"/>
                <a:cs typeface="+mn-cs"/>
              </a:rPr>
              <a:t>. Problém je především s rohy v místnosti a s rovnoběžnými stěnami. Vhodné je zbavit se pravých úhlů, např. pomocí paravánů udělat z místnosti víceúhelník. Nevhodný může být i nízký plochý strop, který způsobuje třepetavou ozvěnu.</a:t>
            </a:r>
          </a:p>
          <a:p>
            <a:pPr marL="628650" lvl="1"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Akustika místnosti</a:t>
            </a:r>
            <a:r>
              <a:rPr lang="cs-CZ" sz="1200" kern="1200">
                <a:solidFill>
                  <a:schemeClr val="tx1"/>
                </a:solidFill>
                <a:effectLst/>
                <a:latin typeface="+mn-lt"/>
                <a:ea typeface="+mn-ea"/>
                <a:cs typeface="+mn-cs"/>
              </a:rPr>
              <a:t>. Důležitý je vyrovnaný dozvuk v celém frekvenčním pásmu; zvuk má být všude dostatečně silný a podle možnosti alespoň přibližně stejně silný, jednotlivé zvuky lidské řeči a krátce trvající hudební tóny nesmějí splývat. Vzdálenost od nejbližší odrazné plochy (stěny) by měla být 3–8 metrů. Pokud to není možné, je třeba zajistit obložení stěn: pro zatlumení vysokých frekvencí používáme hrubě omítnutou zeď, tapety, koberce, závěsy, záclony, kartony od vajíček; pro hluboké kmitočty větší nábytek, sádrokartonové přepážky, dřevěné desky s odstupem od zdi apod.</a:t>
            </a:r>
          </a:p>
          <a:p>
            <a:pPr marL="171450" indent="-171450">
              <a:lnSpc>
                <a:spcPct val="150000"/>
              </a:lnSpc>
              <a:spcBef>
                <a:spcPts val="600"/>
              </a:spcBef>
              <a:spcAft>
                <a:spcPts val="600"/>
              </a:spcAft>
              <a:buFont typeface="Arial" panose="020B0604020202020204" pitchFamily="34" charset="0"/>
              <a:buChar char="•"/>
            </a:pPr>
            <a:endParaRPr lang="cs-CZ" sz="1200" kern="1200">
              <a:solidFill>
                <a:schemeClr val="tx1"/>
              </a:solidFill>
              <a:effectLst/>
              <a:latin typeface="+mn-lt"/>
              <a:ea typeface="+mn-ea"/>
              <a:cs typeface="+mn-cs"/>
            </a:endParaRPr>
          </a:p>
          <a:p>
            <a:pPr marL="0" indent="0">
              <a:lnSpc>
                <a:spcPct val="150000"/>
              </a:lnSpc>
              <a:spcBef>
                <a:spcPts val="600"/>
              </a:spcBef>
              <a:spcAft>
                <a:spcPts val="600"/>
              </a:spcAft>
              <a:buFont typeface="Arial" panose="020B0604020202020204" pitchFamily="34" charset="0"/>
              <a:buNone/>
            </a:pPr>
            <a:r>
              <a:rPr lang="cs-CZ" sz="1200" b="1" kern="1200">
                <a:solidFill>
                  <a:schemeClr val="tx1"/>
                </a:solidFill>
                <a:effectLst/>
                <a:latin typeface="+mn-lt"/>
                <a:ea typeface="+mn-ea"/>
                <a:cs typeface="+mn-cs"/>
              </a:rPr>
              <a:t>TECHNICKÁ OPATŘENÍ PŘI NAHRÁVÁNÍ</a:t>
            </a:r>
          </a:p>
          <a:p>
            <a:pPr marL="628650" lvl="1"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Připojení periférií</a:t>
            </a:r>
            <a:r>
              <a:rPr lang="cs-CZ" sz="1200" kern="1200">
                <a:solidFill>
                  <a:schemeClr val="tx1"/>
                </a:solidFill>
                <a:effectLst/>
                <a:latin typeface="+mn-lt"/>
                <a:ea typeface="+mn-ea"/>
                <a:cs typeface="+mn-cs"/>
              </a:rPr>
              <a:t>. Připojením jakékoli periferie se na kostru počítače může dostat rušivé napětí a v důsledku toho pak i brum do nahrávky. Do zvukové karty zapojíme jen ty konektory, které jsou v dané chvíli potřeba. Zabráníme tím vzniku </a:t>
            </a:r>
            <a:r>
              <a:rPr lang="cs-CZ" sz="1200" b="1" kern="1200">
                <a:solidFill>
                  <a:schemeClr val="tx1"/>
                </a:solidFill>
                <a:effectLst/>
                <a:latin typeface="+mn-lt"/>
                <a:ea typeface="+mn-ea"/>
                <a:cs typeface="+mn-cs"/>
              </a:rPr>
              <a:t>zpětné vazby </a:t>
            </a:r>
            <a:r>
              <a:rPr lang="cs-CZ" sz="1200" kern="1200">
                <a:solidFill>
                  <a:schemeClr val="tx1"/>
                </a:solidFill>
                <a:effectLst/>
                <a:latin typeface="+mn-lt"/>
                <a:ea typeface="+mn-ea"/>
                <a:cs typeface="+mn-cs"/>
              </a:rPr>
              <a:t>mezi navzájem propojenými audio přístroji.</a:t>
            </a:r>
          </a:p>
          <a:p>
            <a:pPr marL="628650" lvl="1" indent="-171450">
              <a:lnSpc>
                <a:spcPct val="150000"/>
              </a:lnSpc>
              <a:spcBef>
                <a:spcPts val="600"/>
              </a:spcBef>
              <a:spcAft>
                <a:spcPts val="600"/>
              </a:spcAft>
              <a:buFont typeface="Arial" panose="020B0604020202020204" pitchFamily="34" charset="0"/>
              <a:buChar char="•"/>
            </a:pPr>
            <a:r>
              <a:rPr lang="cs-CZ" sz="1200" b="1" kern="1200">
                <a:solidFill>
                  <a:schemeClr val="tx1"/>
                </a:solidFill>
                <a:effectLst/>
                <a:latin typeface="+mn-lt"/>
                <a:ea typeface="+mn-ea"/>
                <a:cs typeface="+mn-cs"/>
              </a:rPr>
              <a:t>Nastavení zvukové karty</a:t>
            </a:r>
            <a:r>
              <a:rPr lang="cs-CZ" sz="1200" kern="1200">
                <a:solidFill>
                  <a:schemeClr val="tx1"/>
                </a:solidFill>
                <a:effectLst/>
                <a:latin typeface="+mn-lt"/>
                <a:ea typeface="+mn-ea"/>
                <a:cs typeface="+mn-cs"/>
              </a:rPr>
              <a:t>. Na softwarovém ovladači zvukové karty vypneme (funkce MUTE) vstupy, které momentálně nepotřebujeme. Pokud se do zvukové karty dostává hluk z CD mechaniky, tak ji při záznamu zvuku na PC nepoužíváme.</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32</a:t>
            </a:fld>
            <a:endParaRPr lang="cs-CZ"/>
          </a:p>
        </p:txBody>
      </p:sp>
    </p:spTree>
    <p:extLst>
      <p:ext uri="{BB962C8B-B14F-4D97-AF65-F5344CB8AC3E}">
        <p14:creationId xmlns:p14="http://schemas.microsoft.com/office/powerpoint/2010/main" val="14155246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a:t>Každý zvuk, hudební i nehudební, se vyznačuje také </a:t>
            </a:r>
            <a:r>
              <a:rPr lang="cs-CZ" b="1"/>
              <a:t>fyzikální intenzitou</a:t>
            </a:r>
            <a:r>
              <a:rPr lang="cs-CZ"/>
              <a:t>, s níž je rovnocenná veličina nazývaná </a:t>
            </a:r>
            <a:r>
              <a:rPr lang="cs-CZ" b="1"/>
              <a:t>hladina intenzity zvuku </a:t>
            </a:r>
            <a:r>
              <a:rPr lang="cs-CZ"/>
              <a:t>měřená v </a:t>
            </a:r>
            <a:r>
              <a:rPr lang="cs-CZ" b="1"/>
              <a:t>decibelech</a:t>
            </a:r>
            <a:r>
              <a:rPr lang="cs-CZ"/>
              <a:t> (značka </a:t>
            </a:r>
            <a:r>
              <a:rPr lang="cs-CZ" b="1"/>
              <a:t>dB</a:t>
            </a:r>
            <a:r>
              <a:rPr lang="cs-CZ"/>
              <a:t>). </a:t>
            </a:r>
          </a:p>
          <a:p>
            <a:pPr marL="171450" indent="-171450">
              <a:lnSpc>
                <a:spcPct val="150000"/>
              </a:lnSpc>
              <a:spcBef>
                <a:spcPts val="600"/>
              </a:spcBef>
              <a:spcAft>
                <a:spcPts val="600"/>
              </a:spcAft>
              <a:buFont typeface="Arial" panose="020B0604020202020204" pitchFamily="34" charset="0"/>
              <a:buChar char="•"/>
            </a:pPr>
            <a:r>
              <a:rPr lang="cs-CZ" b="1"/>
              <a:t>Dynamický rozsah</a:t>
            </a:r>
            <a:r>
              <a:rPr lang="cs-CZ"/>
              <a:t>, rozdíl mezi nejhlasitějším a nejtišším vnímatelným zvukem, je uprostřed slyšitelného frekvenčního pásma asi kolem </a:t>
            </a:r>
            <a:r>
              <a:rPr lang="cs-CZ" b="1"/>
              <a:t>120 dB</a:t>
            </a:r>
            <a:r>
              <a:rPr lang="cs-CZ"/>
              <a:t>. </a:t>
            </a:r>
          </a:p>
          <a:p>
            <a:pPr marL="171450" indent="-171450">
              <a:lnSpc>
                <a:spcPct val="150000"/>
              </a:lnSpc>
              <a:spcBef>
                <a:spcPts val="600"/>
              </a:spcBef>
              <a:spcAft>
                <a:spcPts val="600"/>
              </a:spcAft>
              <a:buFont typeface="Arial" panose="020B0604020202020204" pitchFamily="34" charset="0"/>
              <a:buChar char="•"/>
            </a:pPr>
            <a:r>
              <a:rPr lang="cs-CZ"/>
              <a:t>Hranici velmi tichých zvuků (přibližně kolem </a:t>
            </a:r>
            <a:r>
              <a:rPr lang="cs-CZ" b="1"/>
              <a:t>20 dB</a:t>
            </a:r>
            <a:r>
              <a:rPr lang="cs-CZ"/>
              <a:t>) nazýváme </a:t>
            </a:r>
            <a:r>
              <a:rPr lang="cs-CZ" b="1"/>
              <a:t>prahem slyšitelnosti</a:t>
            </a:r>
            <a:r>
              <a:rPr lang="cs-CZ"/>
              <a:t>. </a:t>
            </a:r>
          </a:p>
          <a:p>
            <a:pPr marL="171450" indent="-171450">
              <a:lnSpc>
                <a:spcPct val="150000"/>
              </a:lnSpc>
              <a:spcBef>
                <a:spcPts val="600"/>
              </a:spcBef>
              <a:spcAft>
                <a:spcPts val="600"/>
              </a:spcAft>
              <a:buFont typeface="Arial" panose="020B0604020202020204" pitchFamily="34" charset="0"/>
              <a:buChar char="•"/>
            </a:pPr>
            <a:r>
              <a:rPr lang="cs-CZ"/>
              <a:t>Zvuky silnější než </a:t>
            </a:r>
            <a:r>
              <a:rPr lang="cs-CZ" b="1"/>
              <a:t>120 dB </a:t>
            </a:r>
            <a:r>
              <a:rPr lang="cs-CZ"/>
              <a:t>(velmi hlasitá hudba, startující letadlo, výbuch…) jsou za tzv. </a:t>
            </a:r>
            <a:r>
              <a:rPr lang="cs-CZ" b="1"/>
              <a:t>prahem bole</a:t>
            </a:r>
            <a:r>
              <a:rPr lang="cs-CZ"/>
              <a:t>sti a mohou způsobit i trvalé poškození sluchu..</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5</a:t>
            </a:fld>
            <a:endParaRPr lang="cs-CZ"/>
          </a:p>
        </p:txBody>
      </p:sp>
    </p:spTree>
    <p:extLst>
      <p:ext uri="{BB962C8B-B14F-4D97-AF65-F5344CB8AC3E}">
        <p14:creationId xmlns:p14="http://schemas.microsoft.com/office/powerpoint/2010/main" val="3243419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a:t>Díky </a:t>
            </a:r>
            <a:r>
              <a:rPr lang="cs-CZ" b="1"/>
              <a:t>barvě zvuku </a:t>
            </a:r>
            <a:r>
              <a:rPr lang="cs-CZ"/>
              <a:t>jsme od sebe schopni rozlišit zvuk vydávaný </a:t>
            </a:r>
            <a:r>
              <a:rPr lang="cs-CZ" b="1"/>
              <a:t>různými hudebními nástroji</a:t>
            </a:r>
            <a:r>
              <a:rPr lang="cs-CZ"/>
              <a:t>, i když právě hrají stejný tón. </a:t>
            </a:r>
          </a:p>
          <a:p>
            <a:pPr marL="171450" indent="-171450">
              <a:lnSpc>
                <a:spcPct val="150000"/>
              </a:lnSpc>
              <a:spcBef>
                <a:spcPts val="600"/>
              </a:spcBef>
              <a:spcAft>
                <a:spcPts val="600"/>
              </a:spcAft>
              <a:buFont typeface="Arial" panose="020B0604020202020204" pitchFamily="34" charset="0"/>
              <a:buChar char="•"/>
            </a:pPr>
            <a:r>
              <a:rPr lang="cs-CZ"/>
              <a:t>Každý hudební zvuk je totiž možné rozložit na tzv. </a:t>
            </a:r>
            <a:r>
              <a:rPr lang="cs-CZ" b="1"/>
              <a:t>harmonické složky</a:t>
            </a:r>
            <a:r>
              <a:rPr lang="cs-CZ"/>
              <a:t>; se základním, nejsilnějším tónem, souznějí doprovodné slabší zvuky jiných frekvencí. </a:t>
            </a:r>
          </a:p>
          <a:p>
            <a:pPr marL="171450" indent="-171450">
              <a:lnSpc>
                <a:spcPct val="150000"/>
              </a:lnSpc>
              <a:spcBef>
                <a:spcPts val="600"/>
              </a:spcBef>
              <a:spcAft>
                <a:spcPts val="600"/>
              </a:spcAft>
              <a:buFont typeface="Arial" panose="020B0604020202020204" pitchFamily="34" charset="0"/>
              <a:buChar char="•"/>
            </a:pPr>
            <a:r>
              <a:rPr lang="cs-CZ"/>
              <a:t>Čím více takových harmonických složek daný tón obsahuje a čím výrazněji tyto složky znějí, tím je barva tónu plnější, sytější. </a:t>
            </a:r>
          </a:p>
          <a:p>
            <a:pPr marL="171450" indent="-171450">
              <a:lnSpc>
                <a:spcPct val="150000"/>
              </a:lnSpc>
              <a:spcBef>
                <a:spcPts val="600"/>
              </a:spcBef>
              <a:spcAft>
                <a:spcPts val="600"/>
              </a:spcAft>
              <a:buFont typeface="Arial" panose="020B0604020202020204" pitchFamily="34" charset="0"/>
              <a:buChar char="•"/>
            </a:pPr>
            <a:r>
              <a:rPr lang="cs-CZ"/>
              <a:t>Barvu tónu u jednotlivých hudebních nástrojů můžeme ovlivňovat tvarem a materiálem rezonanční skříňky. Tím se zesilují nebo zeslabují určité vyšší harmonické tóny.</a:t>
            </a:r>
          </a:p>
          <a:p>
            <a:pPr marL="171450" indent="-171450">
              <a:lnSpc>
                <a:spcPct val="150000"/>
              </a:lnSpc>
              <a:spcBef>
                <a:spcPts val="600"/>
              </a:spcBef>
              <a:spcAft>
                <a:spcPts val="600"/>
              </a:spcAft>
              <a:buFont typeface="Arial" panose="020B0604020202020204" pitchFamily="34" charset="0"/>
              <a:buChar char="•"/>
            </a:pPr>
            <a:r>
              <a:rPr lang="cs-CZ"/>
              <a:t>Podle způsobu vytváření zvuku rozdělujeme </a:t>
            </a:r>
            <a:r>
              <a:rPr lang="cs-CZ" b="1"/>
              <a:t>hudební nástroje </a:t>
            </a:r>
            <a:r>
              <a:rPr lang="cs-CZ"/>
              <a:t>na strunné, dechové a bicí.</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6</a:t>
            </a:fld>
            <a:endParaRPr lang="cs-CZ"/>
          </a:p>
        </p:txBody>
      </p:sp>
    </p:spTree>
    <p:extLst>
      <p:ext uri="{BB962C8B-B14F-4D97-AF65-F5344CB8AC3E}">
        <p14:creationId xmlns:p14="http://schemas.microsoft.com/office/powerpoint/2010/main" val="3103916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a:t>Akustický zvukový signál můžeme zachytit pomocí </a:t>
            </a:r>
            <a:r>
              <a:rPr lang="cs-CZ" b="1"/>
              <a:t>mikrofonu</a:t>
            </a:r>
            <a:r>
              <a:rPr lang="cs-CZ"/>
              <a:t>. </a:t>
            </a:r>
          </a:p>
          <a:p>
            <a:pPr marL="171450" indent="-171450">
              <a:lnSpc>
                <a:spcPct val="150000"/>
              </a:lnSpc>
              <a:spcBef>
                <a:spcPts val="600"/>
              </a:spcBef>
              <a:spcAft>
                <a:spcPts val="600"/>
              </a:spcAft>
              <a:buFont typeface="Arial" panose="020B0604020202020204" pitchFamily="34" charset="0"/>
              <a:buChar char="•"/>
            </a:pPr>
            <a:r>
              <a:rPr lang="cs-CZ"/>
              <a:t>Mikrofon je zařízení, které snímá zvuk a </a:t>
            </a:r>
            <a:r>
              <a:rPr lang="cs-CZ" b="1"/>
              <a:t>převádí akustické vlny na elektrický analogový zvukový signál</a:t>
            </a:r>
            <a:r>
              <a:rPr lang="cs-CZ"/>
              <a:t>.</a:t>
            </a:r>
          </a:p>
          <a:p>
            <a:pPr marL="171450" indent="-171450">
              <a:lnSpc>
                <a:spcPct val="150000"/>
              </a:lnSpc>
              <a:spcBef>
                <a:spcPts val="600"/>
              </a:spcBef>
              <a:spcAft>
                <a:spcPts val="600"/>
              </a:spcAft>
              <a:buFont typeface="Arial" panose="020B0604020202020204" pitchFamily="34" charset="0"/>
              <a:buChar char="•"/>
            </a:pPr>
            <a:r>
              <a:rPr lang="cs-CZ" b="1"/>
              <a:t>Kondenzátorový mikrofon </a:t>
            </a:r>
            <a:r>
              <a:rPr lang="cs-CZ"/>
              <a:t>patří k nejkvalitnějším snímačům zvuku a používá se v </a:t>
            </a:r>
            <a:r>
              <a:rPr lang="cs-CZ" b="1"/>
              <a:t>nahrávacích studiích</a:t>
            </a:r>
            <a:r>
              <a:rPr lang="cs-CZ"/>
              <a:t>. </a:t>
            </a:r>
          </a:p>
          <a:p>
            <a:pPr marL="171450" indent="-171450">
              <a:lnSpc>
                <a:spcPct val="150000"/>
              </a:lnSpc>
              <a:spcBef>
                <a:spcPts val="600"/>
              </a:spcBef>
              <a:spcAft>
                <a:spcPts val="600"/>
              </a:spcAft>
              <a:buFont typeface="Arial" panose="020B0604020202020204" pitchFamily="34" charset="0"/>
              <a:buChar char="•"/>
            </a:pPr>
            <a:r>
              <a:rPr lang="cs-CZ"/>
              <a:t>Mikrofon je tvořen membránou z kovu či pokovené plastové fólie. </a:t>
            </a:r>
          </a:p>
          <a:p>
            <a:pPr marL="171450" indent="-171450">
              <a:lnSpc>
                <a:spcPct val="150000"/>
              </a:lnSpc>
              <a:spcBef>
                <a:spcPts val="600"/>
              </a:spcBef>
              <a:spcAft>
                <a:spcPts val="600"/>
              </a:spcAft>
              <a:buFont typeface="Arial" panose="020B0604020202020204" pitchFamily="34" charset="0"/>
              <a:buChar char="•"/>
            </a:pPr>
            <a:r>
              <a:rPr lang="cs-CZ"/>
              <a:t>Funguje na principu změn elektrického napětí mezi dvěma plátky, které způsobuje </a:t>
            </a:r>
            <a:r>
              <a:rPr lang="cs-CZ" b="1"/>
              <a:t>měnící se kapacita kondenzátoru</a:t>
            </a:r>
            <a:r>
              <a:rPr lang="cs-CZ"/>
              <a:t>. Musí být proto </a:t>
            </a:r>
            <a:r>
              <a:rPr lang="cs-CZ" b="1"/>
              <a:t>napájen baterií</a:t>
            </a:r>
            <a:r>
              <a:rPr lang="cs-CZ"/>
              <a:t>.</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a:t>V případě </a:t>
            </a:r>
            <a:r>
              <a:rPr lang="cs-CZ" b="1"/>
              <a:t>elektrodynamického mikrofonu pohybuje membrána cívkou v magnetickém poli</a:t>
            </a:r>
            <a:r>
              <a:rPr lang="cs-CZ"/>
              <a:t>, čímž je vytvářen elektrický proud. </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a:t>Dynamické mikrofony jsou </a:t>
            </a:r>
            <a:r>
              <a:rPr lang="cs-CZ" b="1"/>
              <a:t>méně citlivé </a:t>
            </a:r>
            <a:r>
              <a:rPr lang="cs-CZ"/>
              <a:t>než kondenzátorové, lépe proto zpracují například hlasitý zpěv při živých vystoupeních, </a:t>
            </a:r>
            <a:r>
              <a:rPr lang="cs-CZ" b="1"/>
              <a:t>ozvučení veřejných shromáždění</a:t>
            </a:r>
            <a:r>
              <a:rPr lang="cs-CZ"/>
              <a:t> apod. </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a:t>Bývají poměrně odolné proti mechanickému poškození a </a:t>
            </a:r>
            <a:r>
              <a:rPr lang="cs-CZ" b="1"/>
              <a:t>nevyžadují napájení</a:t>
            </a:r>
            <a:r>
              <a:rPr lang="cs-CZ"/>
              <a:t>. </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a:t>Problémem je jistá frekvenční závislost – při snímání zvuku z větší vzdálenosti se mění jeho frekvence a dochází ke zkreslení.</a:t>
            </a:r>
          </a:p>
          <a:p>
            <a:pPr marL="171450" indent="-171450">
              <a:lnSpc>
                <a:spcPct val="150000"/>
              </a:lnSpc>
              <a:spcBef>
                <a:spcPts val="600"/>
              </a:spcBef>
              <a:spcAft>
                <a:spcPts val="600"/>
              </a:spcAft>
              <a:buFont typeface="Arial" panose="020B0604020202020204" pitchFamily="34" charset="0"/>
              <a:buChar char="•"/>
            </a:pP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7</a:t>
            </a:fld>
            <a:endParaRPr lang="cs-CZ"/>
          </a:p>
        </p:txBody>
      </p:sp>
    </p:spTree>
    <p:extLst>
      <p:ext uri="{BB962C8B-B14F-4D97-AF65-F5344CB8AC3E}">
        <p14:creationId xmlns:p14="http://schemas.microsoft.com/office/powerpoint/2010/main" val="1314715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a:t>K základním parametrům mikrofonu patří jeho </a:t>
            </a:r>
            <a:r>
              <a:rPr lang="cs-CZ" b="1"/>
              <a:t>citlivost</a:t>
            </a:r>
            <a:r>
              <a:rPr lang="cs-CZ"/>
              <a:t>.</a:t>
            </a:r>
            <a:r>
              <a:rPr lang="cs-CZ" baseline="0"/>
              <a:t> Vyjadřuje</a:t>
            </a:r>
            <a:r>
              <a:rPr lang="cs-CZ"/>
              <a:t> </a:t>
            </a:r>
            <a:r>
              <a:rPr lang="cs-CZ" b="1"/>
              <a:t>poměr výstupního napětí mikrofonu a akustického tlaku</a:t>
            </a:r>
            <a:r>
              <a:rPr lang="cs-CZ"/>
              <a:t>, který toto napětí vybudil a udává se v milivoltech na Pascal (</a:t>
            </a:r>
            <a:r>
              <a:rPr lang="cs-CZ" b="1"/>
              <a:t>mV/Pa</a:t>
            </a:r>
            <a:r>
              <a:rPr lang="cs-CZ"/>
              <a:t>). </a:t>
            </a:r>
          </a:p>
          <a:p>
            <a:pPr marL="171450" indent="-171450">
              <a:lnSpc>
                <a:spcPct val="150000"/>
              </a:lnSpc>
              <a:spcBef>
                <a:spcPts val="600"/>
              </a:spcBef>
              <a:spcAft>
                <a:spcPts val="600"/>
              </a:spcAft>
              <a:buFont typeface="Arial" panose="020B0604020202020204" pitchFamily="34" charset="0"/>
              <a:buChar char="•"/>
            </a:pPr>
            <a:r>
              <a:rPr lang="cs-CZ"/>
              <a:t>Pro každý mikrofon je</a:t>
            </a:r>
            <a:r>
              <a:rPr lang="cs-CZ" baseline="0"/>
              <a:t> možné vytvořit </a:t>
            </a:r>
            <a:r>
              <a:rPr lang="cs-CZ" b="1" baseline="0"/>
              <a:t>diagramy zachycující citlivost </a:t>
            </a:r>
            <a:r>
              <a:rPr lang="cs-CZ" baseline="0"/>
              <a:t>zařízení při určitých frekvencích i schopnost snímání zvuků z různých směrů. </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b="1"/>
              <a:t>Frekvenční charakteristika </a:t>
            </a:r>
            <a:r>
              <a:rPr lang="cs-CZ"/>
              <a:t>znázorňuje citlivost mikrofonu pro zvuk přicházející zepředu v ose mikrofonu pro různé frekvence (nejčastěji slyšitelné spektrum 20 Hz - 20 kHz).</a:t>
            </a:r>
          </a:p>
          <a:p>
            <a:pPr marL="171450" indent="-171450">
              <a:lnSpc>
                <a:spcPct val="150000"/>
              </a:lnSpc>
              <a:spcBef>
                <a:spcPts val="600"/>
              </a:spcBef>
              <a:spcAft>
                <a:spcPts val="600"/>
              </a:spcAft>
              <a:buFont typeface="Arial" panose="020B0604020202020204" pitchFamily="34" charset="0"/>
              <a:buChar char="•"/>
            </a:pPr>
            <a:r>
              <a:rPr lang="cs-CZ" b="1"/>
              <a:t>Směrová charakteristika </a:t>
            </a:r>
            <a:r>
              <a:rPr lang="cs-CZ"/>
              <a:t>ukazuje, s jakou citlivostí mikrofon snímá zvuky přicházející v ose a mimo osu mikrofonu. </a:t>
            </a:r>
          </a:p>
          <a:p>
            <a:pPr marL="171450" indent="-171450">
              <a:lnSpc>
                <a:spcPct val="150000"/>
              </a:lnSpc>
              <a:spcBef>
                <a:spcPts val="600"/>
              </a:spcBef>
              <a:spcAft>
                <a:spcPts val="600"/>
              </a:spcAft>
              <a:buFont typeface="Arial" panose="020B0604020202020204" pitchFamily="34" charset="0"/>
              <a:buChar char="•"/>
            </a:pPr>
            <a:r>
              <a:rPr lang="cs-CZ"/>
              <a:t>Toto se zaznamenává do tzv. </a:t>
            </a:r>
            <a:r>
              <a:rPr lang="cs-CZ" b="1"/>
              <a:t>kruhového diagramu</a:t>
            </a:r>
            <a:r>
              <a:rPr lang="cs-CZ"/>
              <a:t>; bývá tak často vyznačeno více směrových charakteristik (většinou jinou barvou) daného mikrofonu pro různé frekvence. </a:t>
            </a:r>
          </a:p>
          <a:p>
            <a:pPr marL="171450" indent="-171450">
              <a:lnSpc>
                <a:spcPct val="150000"/>
              </a:lnSpc>
              <a:spcBef>
                <a:spcPts val="600"/>
              </a:spcBef>
              <a:spcAft>
                <a:spcPts val="600"/>
              </a:spcAft>
              <a:buFont typeface="Arial" panose="020B0604020202020204" pitchFamily="34" charset="0"/>
              <a:buChar char="•"/>
            </a:pPr>
            <a:r>
              <a:rPr lang="cs-CZ"/>
              <a:t>Rozeznáváme mikrofony se směrovou charakteristikou kulovou (</a:t>
            </a:r>
            <a:r>
              <a:rPr lang="cs-CZ" b="1"/>
              <a:t>všesměrovou</a:t>
            </a:r>
            <a:r>
              <a:rPr lang="cs-CZ"/>
              <a:t>), </a:t>
            </a:r>
            <a:r>
              <a:rPr lang="cs-CZ" b="1"/>
              <a:t>osmičkovou</a:t>
            </a:r>
            <a:r>
              <a:rPr lang="cs-CZ"/>
              <a:t>, </a:t>
            </a:r>
            <a:r>
              <a:rPr lang="cs-CZ" b="1"/>
              <a:t>kardioidní</a:t>
            </a:r>
            <a:r>
              <a:rPr lang="cs-CZ"/>
              <a:t> (srdcovitou)… </a:t>
            </a:r>
          </a:p>
          <a:p>
            <a:pPr marL="171450" indent="-171450">
              <a:lnSpc>
                <a:spcPct val="150000"/>
              </a:lnSpc>
              <a:spcBef>
                <a:spcPts val="600"/>
              </a:spcBef>
              <a:spcAft>
                <a:spcPts val="600"/>
              </a:spcAft>
              <a:buFont typeface="Arial" panose="020B0604020202020204" pitchFamily="34" charset="0"/>
              <a:buChar char="•"/>
            </a:pPr>
            <a:r>
              <a:rPr lang="cs-CZ"/>
              <a:t>Speciální </a:t>
            </a:r>
            <a:r>
              <a:rPr lang="cs-CZ" b="1"/>
              <a:t>směrové mikrofony </a:t>
            </a:r>
            <a:r>
              <a:rPr lang="cs-CZ"/>
              <a:t>jsou schopny účinně snímat i velmi vzdálený</a:t>
            </a:r>
            <a:r>
              <a:rPr lang="cs-CZ" baseline="0"/>
              <a:t> zvuk přicházející z jednoho směru.</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8</a:t>
            </a:fld>
            <a:endParaRPr lang="cs-CZ"/>
          </a:p>
        </p:txBody>
      </p:sp>
    </p:spTree>
    <p:extLst>
      <p:ext uri="{BB962C8B-B14F-4D97-AF65-F5344CB8AC3E}">
        <p14:creationId xmlns:p14="http://schemas.microsoft.com/office/powerpoint/2010/main" val="39720508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a:t>Digitalizace zvuku je proces, při kterém dochází k </a:t>
            </a:r>
            <a:r>
              <a:rPr lang="cs-CZ" b="1"/>
              <a:t>převodu analogového zvukového signálu (spojitý) na digitální (číslicový, nespojitý)</a:t>
            </a:r>
            <a:r>
              <a:rPr lang="cs-CZ"/>
              <a:t>. </a:t>
            </a:r>
          </a:p>
          <a:p>
            <a:pPr marL="171450" indent="-171450">
              <a:lnSpc>
                <a:spcPct val="150000"/>
              </a:lnSpc>
              <a:spcBef>
                <a:spcPts val="600"/>
              </a:spcBef>
              <a:spcAft>
                <a:spcPts val="600"/>
              </a:spcAft>
              <a:buFont typeface="Arial" panose="020B0604020202020204" pitchFamily="34" charset="0"/>
              <a:buChar char="•"/>
            </a:pPr>
            <a:r>
              <a:rPr lang="cs-CZ"/>
              <a:t>Analogový</a:t>
            </a:r>
            <a:r>
              <a:rPr lang="cs-CZ" baseline="0"/>
              <a:t> signál napodobuje původní zvukové vlny pomocí měnícího se elektrického napětí.</a:t>
            </a:r>
            <a:endParaRPr lang="cs-CZ"/>
          </a:p>
          <a:p>
            <a:pPr marL="171450" indent="-171450">
              <a:lnSpc>
                <a:spcPct val="150000"/>
              </a:lnSpc>
              <a:spcBef>
                <a:spcPts val="600"/>
              </a:spcBef>
              <a:spcAft>
                <a:spcPts val="600"/>
              </a:spcAft>
              <a:buFont typeface="Arial" panose="020B0604020202020204" pitchFamily="34" charset="0"/>
              <a:buChar char="•"/>
            </a:pPr>
            <a:r>
              <a:rPr lang="cs-CZ"/>
              <a:t>Převod signálu z analogového na digitální (například při vstupu z mikrofonu</a:t>
            </a:r>
            <a:r>
              <a:rPr lang="cs-CZ" baseline="0"/>
              <a:t> nebo</a:t>
            </a:r>
            <a:r>
              <a:rPr lang="cs-CZ"/>
              <a:t> zesilovače)</a:t>
            </a:r>
            <a:r>
              <a:rPr lang="cs-CZ" baseline="0"/>
              <a:t> zajišťuje </a:t>
            </a:r>
            <a:r>
              <a:rPr lang="cs-CZ" b="1" baseline="0"/>
              <a:t>převodník A/D</a:t>
            </a:r>
            <a:r>
              <a:rPr lang="cs-CZ" baseline="0"/>
              <a:t>, který je součástí zvukové karty. </a:t>
            </a:r>
            <a:endParaRPr lang="cs-CZ"/>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a:t>Teprve digitalizovaný zvuk v číslicové binární podobě můžeme zpracovávat v počítači a uchovávat na digitálních médiích (CD, DVD, pevné disky, flash paměti, paměťové karty). </a:t>
            </a:r>
          </a:p>
          <a:p>
            <a:pPr marL="171450" marR="0" indent="-171450" algn="l" defTabSz="914400" rtl="0" eaLnBrk="1" fontAlgn="auto" latinLnBrk="0" hangingPunct="1">
              <a:lnSpc>
                <a:spcPct val="150000"/>
              </a:lnSpc>
              <a:spcBef>
                <a:spcPts val="600"/>
              </a:spcBef>
              <a:spcAft>
                <a:spcPts val="600"/>
              </a:spcAft>
              <a:buClrTx/>
              <a:buSzTx/>
              <a:buFont typeface="Arial" panose="020B0604020202020204" pitchFamily="34" charset="0"/>
              <a:buChar char="•"/>
              <a:tabLst/>
              <a:defRPr/>
            </a:pPr>
            <a:r>
              <a:rPr lang="cs-CZ"/>
              <a:t>Přehrávání</a:t>
            </a:r>
            <a:r>
              <a:rPr lang="cs-CZ" baseline="0"/>
              <a:t> zvuku probíhá opět v analogových zařízeních, kterými jsou reprobedny či sluchátka. Musí proto dojít ke konverzi digitálního signálu na analogový, což provádí </a:t>
            </a:r>
            <a:r>
              <a:rPr lang="cs-CZ" b="1" baseline="0"/>
              <a:t>převodník D/A</a:t>
            </a:r>
            <a:r>
              <a:rPr lang="cs-CZ" baseline="0"/>
              <a:t>.</a:t>
            </a:r>
            <a:endParaRPr lang="cs-CZ"/>
          </a:p>
          <a:p>
            <a:pPr marL="0" indent="0">
              <a:lnSpc>
                <a:spcPct val="150000"/>
              </a:lnSpc>
              <a:spcBef>
                <a:spcPts val="600"/>
              </a:spcBef>
              <a:spcAft>
                <a:spcPts val="600"/>
              </a:spcAft>
              <a:buFont typeface="Arial" panose="020B0604020202020204" pitchFamily="34" charset="0"/>
              <a:buNone/>
            </a:pP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9</a:t>
            </a:fld>
            <a:endParaRPr lang="cs-CZ"/>
          </a:p>
        </p:txBody>
      </p:sp>
    </p:spTree>
    <p:extLst>
      <p:ext uri="{BB962C8B-B14F-4D97-AF65-F5344CB8AC3E}">
        <p14:creationId xmlns:p14="http://schemas.microsoft.com/office/powerpoint/2010/main" val="8964264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a:t>Základem digitalizace zvuku je tzv. </a:t>
            </a:r>
            <a:r>
              <a:rPr lang="cs-CZ" b="1"/>
              <a:t>vzorkování</a:t>
            </a:r>
            <a:r>
              <a:rPr lang="cs-CZ"/>
              <a:t> (</a:t>
            </a:r>
            <a:r>
              <a:rPr lang="cs-CZ" i="1"/>
              <a:t>sampling</a:t>
            </a:r>
            <a:r>
              <a:rPr lang="cs-CZ"/>
              <a:t>). Spočívá v rozdělení souvislého analogového signálu na sérii diskrétních (nesouvislých, časově oddělených) stavů. </a:t>
            </a:r>
          </a:p>
          <a:p>
            <a:pPr marL="171450" indent="-171450">
              <a:lnSpc>
                <a:spcPct val="150000"/>
              </a:lnSpc>
              <a:spcBef>
                <a:spcPts val="600"/>
              </a:spcBef>
              <a:spcAft>
                <a:spcPts val="600"/>
              </a:spcAft>
              <a:buFont typeface="Arial" panose="020B0604020202020204" pitchFamily="34" charset="0"/>
              <a:buChar char="•"/>
            </a:pPr>
            <a:r>
              <a:rPr lang="cs-CZ"/>
              <a:t>To znamená, že ve stanoveném časovém intervalu je zjištěn a zaznamenán </a:t>
            </a:r>
            <a:r>
              <a:rPr lang="cs-CZ" b="1"/>
              <a:t>aktuální stav signálu </a:t>
            </a:r>
            <a:r>
              <a:rPr lang="cs-CZ"/>
              <a:t>(</a:t>
            </a:r>
            <a:r>
              <a:rPr lang="cs-CZ" b="1" i="0"/>
              <a:t>vzorek</a:t>
            </a:r>
            <a:r>
              <a:rPr lang="cs-CZ"/>
              <a:t>). </a:t>
            </a:r>
          </a:p>
          <a:p>
            <a:pPr marL="171450" indent="-171450">
              <a:lnSpc>
                <a:spcPct val="150000"/>
              </a:lnSpc>
              <a:spcBef>
                <a:spcPts val="600"/>
              </a:spcBef>
              <a:spcAft>
                <a:spcPts val="600"/>
              </a:spcAft>
              <a:buFont typeface="Arial" panose="020B0604020202020204" pitchFamily="34" charset="0"/>
              <a:buChar char="•"/>
            </a:pPr>
            <a:r>
              <a:rPr lang="cs-CZ"/>
              <a:t>Čím kratší je tento interval, tím vyšší je vzorkovací frekvence a tím je digitální záznam bližší původnímu analogově zachycenému signálu. </a:t>
            </a:r>
          </a:p>
          <a:p>
            <a:pPr marL="171450" indent="-171450">
              <a:lnSpc>
                <a:spcPct val="150000"/>
              </a:lnSpc>
              <a:spcBef>
                <a:spcPts val="600"/>
              </a:spcBef>
              <a:spcAft>
                <a:spcPts val="600"/>
              </a:spcAft>
              <a:buFont typeface="Arial" panose="020B0604020202020204" pitchFamily="34" charset="0"/>
              <a:buChar char="•"/>
            </a:pPr>
            <a:r>
              <a:rPr lang="cs-CZ"/>
              <a:t>Platí přitom pravidlo (</a:t>
            </a:r>
            <a:r>
              <a:rPr lang="cs-CZ" i="1"/>
              <a:t>Nyquist-Shannon teorém</a:t>
            </a:r>
            <a:r>
              <a:rPr lang="cs-CZ"/>
              <a:t>), že </a:t>
            </a:r>
            <a:r>
              <a:rPr lang="cs-CZ" b="1"/>
              <a:t>vzorkovací frekvence </a:t>
            </a:r>
            <a:r>
              <a:rPr lang="cs-CZ"/>
              <a:t>(</a:t>
            </a:r>
            <a:r>
              <a:rPr lang="cs-CZ" i="1"/>
              <a:t>SF – sampling frequency</a:t>
            </a:r>
            <a:r>
              <a:rPr lang="cs-CZ"/>
              <a:t>) by měla být minimálně dvakrát vyšší než nejvyšší frekvence původního signálu. </a:t>
            </a:r>
          </a:p>
          <a:p>
            <a:pPr marL="171450" indent="-171450">
              <a:lnSpc>
                <a:spcPct val="150000"/>
              </a:lnSpc>
              <a:spcBef>
                <a:spcPts val="600"/>
              </a:spcBef>
              <a:spcAft>
                <a:spcPts val="600"/>
              </a:spcAft>
              <a:buFont typeface="Arial" panose="020B0604020202020204" pitchFamily="34" charset="0"/>
              <a:buChar char="•"/>
            </a:pPr>
            <a:r>
              <a:rPr lang="cs-CZ"/>
              <a:t>Chceme-li tedy zaznamenat jakýkoliv zvuk </a:t>
            </a:r>
            <a:r>
              <a:rPr lang="cs-CZ" b="1"/>
              <a:t>v oblasti slyšitelné pro lidské ucho </a:t>
            </a:r>
            <a:r>
              <a:rPr lang="cs-CZ"/>
              <a:t>(16 Hz až 20 kHz), </a:t>
            </a:r>
            <a:r>
              <a:rPr lang="cs-CZ" b="1"/>
              <a:t>musí být vzorkovací kmitočet minimálně 40 kHz</a:t>
            </a:r>
            <a:r>
              <a:rPr lang="cs-CZ"/>
              <a:t>.</a:t>
            </a:r>
          </a:p>
          <a:p>
            <a:pPr marL="171450" indent="-171450">
              <a:lnSpc>
                <a:spcPct val="150000"/>
              </a:lnSpc>
              <a:spcBef>
                <a:spcPts val="600"/>
              </a:spcBef>
              <a:spcAft>
                <a:spcPts val="600"/>
              </a:spcAft>
              <a:buFont typeface="Arial" panose="020B0604020202020204" pitchFamily="34" charset="0"/>
              <a:buChar char="•"/>
            </a:pPr>
            <a:r>
              <a:rPr lang="cs-CZ"/>
              <a:t>Druhou částí procesu digitalizace je </a:t>
            </a:r>
            <a:r>
              <a:rPr lang="cs-CZ" b="1"/>
              <a:t>kvantování</a:t>
            </a:r>
            <a:r>
              <a:rPr lang="cs-CZ"/>
              <a:t>, určení rozsahu přenášeného signálu v dynamické rovině. </a:t>
            </a:r>
          </a:p>
          <a:p>
            <a:pPr marL="171450" indent="-171450">
              <a:lnSpc>
                <a:spcPct val="150000"/>
              </a:lnSpc>
              <a:spcBef>
                <a:spcPts val="600"/>
              </a:spcBef>
              <a:spcAft>
                <a:spcPts val="600"/>
              </a:spcAft>
              <a:buFont typeface="Arial" panose="020B0604020202020204" pitchFamily="34" charset="0"/>
              <a:buChar char="•"/>
            </a:pPr>
            <a:r>
              <a:rPr lang="cs-CZ"/>
              <a:t>Pro každý vzorek je zaznamenána </a:t>
            </a:r>
            <a:r>
              <a:rPr lang="cs-CZ" b="1"/>
              <a:t>síla zvuku v binární podobě </a:t>
            </a:r>
            <a:r>
              <a:rPr lang="cs-CZ"/>
              <a:t>(tzv. </a:t>
            </a:r>
            <a:r>
              <a:rPr lang="cs-CZ" b="1"/>
              <a:t>bitová hloubka převodu</a:t>
            </a:r>
            <a:r>
              <a:rPr lang="cs-CZ"/>
              <a:t>). </a:t>
            </a:r>
          </a:p>
          <a:p>
            <a:pPr marL="171450" indent="-171450">
              <a:lnSpc>
                <a:spcPct val="150000"/>
              </a:lnSpc>
              <a:spcBef>
                <a:spcPts val="600"/>
              </a:spcBef>
              <a:spcAft>
                <a:spcPts val="600"/>
              </a:spcAft>
              <a:buFont typeface="Arial" panose="020B0604020202020204" pitchFamily="34" charset="0"/>
              <a:buChar char="•"/>
            </a:pPr>
            <a:r>
              <a:rPr lang="cs-CZ"/>
              <a:t>Negativním důsledkem digitalizace může být tzv. </a:t>
            </a:r>
            <a:r>
              <a:rPr lang="cs-CZ" b="1"/>
              <a:t>kvantizační zkreslení</a:t>
            </a:r>
            <a:r>
              <a:rPr lang="cs-CZ"/>
              <a:t>. Pro jednotlivý vzorek zvuku totiž musí převodník zvolit konkrétní hodnotu z nabízené škály úrovní (např. v případě 16bitové hloubky jednu ze 65 536 hodnot) a pochopitelně to nemusí být přesně ta hodnota, která by odpovídala původnímu analogovému signálu. Mnohými úpravami digitálního zvuku se bohužel kvantizační zkreslení zhoršuje.</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10</a:t>
            </a:fld>
            <a:endParaRPr lang="cs-CZ"/>
          </a:p>
        </p:txBody>
      </p:sp>
    </p:spTree>
    <p:extLst>
      <p:ext uri="{BB962C8B-B14F-4D97-AF65-F5344CB8AC3E}">
        <p14:creationId xmlns:p14="http://schemas.microsoft.com/office/powerpoint/2010/main" val="2856511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p:cNvSpPr>
            <a:spLocks noGrp="1"/>
          </p:cNvSpPr>
          <p:nvPr>
            <p:ph type="dt" sz="half" idx="10"/>
          </p:nvPr>
        </p:nvSpPr>
        <p:spPr/>
        <p:txBody>
          <a:bodyPr/>
          <a:lstStyle/>
          <a:p>
            <a:fld id="{C496CA23-ED5E-4BF9-864D-86AD9365BC4C}" type="datetimeFigureOut">
              <a:rPr lang="cs-CZ" smtClean="0"/>
              <a:t>18.10.2021</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901621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svislý text 2"/>
          <p:cNvSpPr>
            <a:spLocks noGrp="1"/>
          </p:cNvSpPr>
          <p:nvPr>
            <p:ph type="body" orient="vert" idx="1"/>
          </p:nvPr>
        </p:nvSpPr>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18.10.2021</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80720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p:cNvSpPr>
            <a:spLocks noGrp="1"/>
          </p:cNvSpPr>
          <p:nvPr>
            <p:ph type="body" orient="vert" idx="1"/>
          </p:nvPr>
        </p:nvSpPr>
        <p:spPr>
          <a:xfrm>
            <a:off x="838200" y="365125"/>
            <a:ext cx="7734300" cy="5811838"/>
          </a:xfrm>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18.10.2021</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773772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18.10.2021</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632457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symbol pro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Upravte styly předlohy textu.</a:t>
            </a:r>
          </a:p>
        </p:txBody>
      </p:sp>
      <p:sp>
        <p:nvSpPr>
          <p:cNvPr id="4" name="Zástupný symbol pro datum 3"/>
          <p:cNvSpPr>
            <a:spLocks noGrp="1"/>
          </p:cNvSpPr>
          <p:nvPr>
            <p:ph type="dt" sz="half" idx="10"/>
          </p:nvPr>
        </p:nvSpPr>
        <p:spPr/>
        <p:txBody>
          <a:bodyPr/>
          <a:lstStyle/>
          <a:p>
            <a:fld id="{C496CA23-ED5E-4BF9-864D-86AD9365BC4C}" type="datetimeFigureOut">
              <a:rPr lang="cs-CZ" smtClean="0"/>
              <a:t>18.10.2021</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4124552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sz="half" idx="1"/>
          </p:nvPr>
        </p:nvSpPr>
        <p:spPr>
          <a:xfrm>
            <a:off x="838200" y="1825625"/>
            <a:ext cx="5181600" cy="435133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half" idx="2"/>
          </p:nvPr>
        </p:nvSpPr>
        <p:spPr>
          <a:xfrm>
            <a:off x="6172200" y="1825625"/>
            <a:ext cx="5181600" cy="435133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p:cNvSpPr>
            <a:spLocks noGrp="1"/>
          </p:cNvSpPr>
          <p:nvPr>
            <p:ph type="dt" sz="half" idx="10"/>
          </p:nvPr>
        </p:nvSpPr>
        <p:spPr/>
        <p:txBody>
          <a:bodyPr/>
          <a:lstStyle/>
          <a:p>
            <a:fld id="{C496CA23-ED5E-4BF9-864D-86AD9365BC4C}" type="datetimeFigureOut">
              <a:rPr lang="cs-CZ" smtClean="0"/>
              <a:t>18.10.2021</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480875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839788" y="365125"/>
            <a:ext cx="10515600" cy="1325563"/>
          </a:xfrm>
        </p:spPr>
        <p:txBody>
          <a:bodyPr/>
          <a:lstStyle/>
          <a:p>
            <a:r>
              <a:rPr lang="cs-CZ"/>
              <a:t>Kliknutím lze upravit styl.</a:t>
            </a:r>
          </a:p>
        </p:txBody>
      </p:sp>
      <p:sp>
        <p:nvSpPr>
          <p:cNvPr id="3" name="Zástupný symbol pro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Upravte styly předlohy textu.</a:t>
            </a:r>
          </a:p>
        </p:txBody>
      </p:sp>
      <p:sp>
        <p:nvSpPr>
          <p:cNvPr id="4" name="Zástupný symbol pro obsah 3"/>
          <p:cNvSpPr>
            <a:spLocks noGrp="1"/>
          </p:cNvSpPr>
          <p:nvPr>
            <p:ph sz="half" idx="2"/>
          </p:nvPr>
        </p:nvSpPr>
        <p:spPr>
          <a:xfrm>
            <a:off x="839788" y="2505075"/>
            <a:ext cx="5157787" cy="368458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Upravte styly předlohy textu.</a:t>
            </a:r>
          </a:p>
        </p:txBody>
      </p:sp>
      <p:sp>
        <p:nvSpPr>
          <p:cNvPr id="6" name="Zástupný symbol pro obsah 5"/>
          <p:cNvSpPr>
            <a:spLocks noGrp="1"/>
          </p:cNvSpPr>
          <p:nvPr>
            <p:ph sz="quarter" idx="4"/>
          </p:nvPr>
        </p:nvSpPr>
        <p:spPr>
          <a:xfrm>
            <a:off x="6172200" y="2505075"/>
            <a:ext cx="5183188" cy="368458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p:cNvSpPr>
            <a:spLocks noGrp="1"/>
          </p:cNvSpPr>
          <p:nvPr>
            <p:ph type="dt" sz="half" idx="10"/>
          </p:nvPr>
        </p:nvSpPr>
        <p:spPr/>
        <p:txBody>
          <a:bodyPr/>
          <a:lstStyle/>
          <a:p>
            <a:fld id="{C496CA23-ED5E-4BF9-864D-86AD9365BC4C}" type="datetimeFigureOut">
              <a:rPr lang="cs-CZ" smtClean="0"/>
              <a:t>18.10.2021</a:t>
            </a:fld>
            <a:endParaRPr lang="cs-CZ"/>
          </a:p>
        </p:txBody>
      </p:sp>
      <p:sp>
        <p:nvSpPr>
          <p:cNvPr id="8" name="Zástupný symbol pro zápatí 7"/>
          <p:cNvSpPr>
            <a:spLocks noGrp="1"/>
          </p:cNvSpPr>
          <p:nvPr>
            <p:ph type="ftr" sz="quarter" idx="11"/>
          </p:nvPr>
        </p:nvSpPr>
        <p:spPr/>
        <p:txBody>
          <a:bodyPr/>
          <a:lstStyle/>
          <a:p>
            <a:endParaRPr lang="cs-CZ"/>
          </a:p>
        </p:txBody>
      </p:sp>
      <p:sp>
        <p:nvSpPr>
          <p:cNvPr id="9" name="Zástupný symbol pro číslo snímku 8"/>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7717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datum 2"/>
          <p:cNvSpPr>
            <a:spLocks noGrp="1"/>
          </p:cNvSpPr>
          <p:nvPr>
            <p:ph type="dt" sz="half" idx="10"/>
          </p:nvPr>
        </p:nvSpPr>
        <p:spPr/>
        <p:txBody>
          <a:bodyPr/>
          <a:lstStyle/>
          <a:p>
            <a:fld id="{C496CA23-ED5E-4BF9-864D-86AD9365BC4C}" type="datetimeFigureOut">
              <a:rPr lang="cs-CZ" smtClean="0"/>
              <a:t>18.10.2021</a:t>
            </a:fld>
            <a:endParaRPr lang="cs-CZ"/>
          </a:p>
        </p:txBody>
      </p:sp>
      <p:sp>
        <p:nvSpPr>
          <p:cNvPr id="4" name="Zástupný symbol pro zápatí 3"/>
          <p:cNvSpPr>
            <a:spLocks noGrp="1"/>
          </p:cNvSpPr>
          <p:nvPr>
            <p:ph type="ftr" sz="quarter" idx="11"/>
          </p:nvPr>
        </p:nvSpPr>
        <p:spPr/>
        <p:txBody>
          <a:bodyPr/>
          <a:lstStyle/>
          <a:p>
            <a:endParaRPr lang="cs-CZ"/>
          </a:p>
        </p:txBody>
      </p:sp>
      <p:sp>
        <p:nvSpPr>
          <p:cNvPr id="5" name="Zástupný symbol pro číslo snímku 4"/>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92586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C496CA23-ED5E-4BF9-864D-86AD9365BC4C}" type="datetimeFigureOut">
              <a:rPr lang="cs-CZ" smtClean="0"/>
              <a:t>18.10.2021</a:t>
            </a:fld>
            <a:endParaRPr lang="cs-CZ"/>
          </a:p>
        </p:txBody>
      </p:sp>
      <p:sp>
        <p:nvSpPr>
          <p:cNvPr id="3" name="Zástupný symbol pro zápatí 2"/>
          <p:cNvSpPr>
            <a:spLocks noGrp="1"/>
          </p:cNvSpPr>
          <p:nvPr>
            <p:ph type="ftr" sz="quarter" idx="11"/>
          </p:nvPr>
        </p:nvSpPr>
        <p:spPr/>
        <p:txBody>
          <a:bodyPr/>
          <a:lstStyle/>
          <a:p>
            <a:endParaRPr lang="cs-CZ"/>
          </a:p>
        </p:txBody>
      </p:sp>
      <p:sp>
        <p:nvSpPr>
          <p:cNvPr id="4" name="Zástupný symbol pro číslo snímku 3"/>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74525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pro obsah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Upravte styly předlohy textu.</a:t>
            </a:r>
          </a:p>
        </p:txBody>
      </p:sp>
      <p:sp>
        <p:nvSpPr>
          <p:cNvPr id="5" name="Zástupný symbol pro datum 4"/>
          <p:cNvSpPr>
            <a:spLocks noGrp="1"/>
          </p:cNvSpPr>
          <p:nvPr>
            <p:ph type="dt" sz="half" idx="10"/>
          </p:nvPr>
        </p:nvSpPr>
        <p:spPr/>
        <p:txBody>
          <a:bodyPr/>
          <a:lstStyle/>
          <a:p>
            <a:fld id="{C496CA23-ED5E-4BF9-864D-86AD9365BC4C}" type="datetimeFigureOut">
              <a:rPr lang="cs-CZ" smtClean="0"/>
              <a:t>18.10.2021</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110967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pro obrázek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Upravte styly předlohy textu.</a:t>
            </a:r>
          </a:p>
        </p:txBody>
      </p:sp>
      <p:sp>
        <p:nvSpPr>
          <p:cNvPr id="5" name="Zástupný symbol pro datum 4"/>
          <p:cNvSpPr>
            <a:spLocks noGrp="1"/>
          </p:cNvSpPr>
          <p:nvPr>
            <p:ph type="dt" sz="half" idx="10"/>
          </p:nvPr>
        </p:nvSpPr>
        <p:spPr/>
        <p:txBody>
          <a:bodyPr/>
          <a:lstStyle/>
          <a:p>
            <a:fld id="{C496CA23-ED5E-4BF9-864D-86AD9365BC4C}" type="datetimeFigureOut">
              <a:rPr lang="cs-CZ" smtClean="0"/>
              <a:t>18.10.2021</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79708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symbol pro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6CA23-ED5E-4BF9-864D-86AD9365BC4C}" type="datetimeFigureOut">
              <a:rPr lang="cs-CZ" smtClean="0"/>
              <a:t>18.10.2021</a:t>
            </a:fld>
            <a:endParaRPr lang="cs-CZ"/>
          </a:p>
        </p:txBody>
      </p:sp>
      <p:sp>
        <p:nvSpPr>
          <p:cNvPr id="5" name="Zástupný symbol pro zápatí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48399-26C1-4E56-AC31-2AF8A827B9E3}" type="slidenum">
              <a:rPr lang="cs-CZ" smtClean="0"/>
              <a:t>‹#›</a:t>
            </a:fld>
            <a:endParaRPr lang="cs-CZ"/>
          </a:p>
        </p:txBody>
      </p:sp>
    </p:spTree>
    <p:extLst>
      <p:ext uri="{BB962C8B-B14F-4D97-AF65-F5344CB8AC3E}">
        <p14:creationId xmlns:p14="http://schemas.microsoft.com/office/powerpoint/2010/main" val="461972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e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gif"/><Relationship Id="rId4" Type="http://schemas.openxmlformats.org/officeDocument/2006/relationships/image" Target="../media/image39.jpe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47.w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jpeg"/><Relationship Id="rId4" Type="http://schemas.openxmlformats.org/officeDocument/2006/relationships/image" Target="../media/image54.jpeg"/></Relationships>
</file>

<file path=ppt/slides/_rels/slide17.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59.jpeg"/></Relationships>
</file>

<file path=ppt/slides/_rels/slide1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5.jpeg"/></Relationships>
</file>

<file path=ppt/slides/_rels/slide22.xml.rels><?xml version="1.0" encoding="UTF-8" standalone="yes"?>
<Relationships xmlns="http://schemas.openxmlformats.org/package/2006/relationships"><Relationship Id="rId3" Type="http://schemas.openxmlformats.org/officeDocument/2006/relationships/image" Target="../media/image76.jpeg"/><Relationship Id="rId7"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23.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image" Target="../media/image83.jpe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9.jpeg"/><Relationship Id="rId5" Type="http://schemas.openxmlformats.org/officeDocument/2006/relationships/image" Target="../media/image88.jpeg"/><Relationship Id="rId4" Type="http://schemas.openxmlformats.org/officeDocument/2006/relationships/image" Target="../media/image87.jpeg"/></Relationships>
</file>

<file path=ppt/slides/_rels/slide2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2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jpeg"/><Relationship Id="rId7"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jpeg"/><Relationship Id="rId4" Type="http://schemas.openxmlformats.org/officeDocument/2006/relationships/image" Target="../media/image95.png"/></Relationships>
</file>

<file path=ppt/slides/_rels/slide2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28.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image" Target="../media/image108.jpe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png"/></Relationships>
</file>

<file path=ppt/slides/_rels/slide29.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11.png"/><Relationship Id="rId4" Type="http://schemas.openxmlformats.org/officeDocument/2006/relationships/image" Target="../media/image110.jpeg"/></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112.jpeg"/><Relationship Id="rId7" Type="http://schemas.openxmlformats.org/officeDocument/2006/relationships/image" Target="../media/image116.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jpg"/></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20.gif"/><Relationship Id="rId5" Type="http://schemas.openxmlformats.org/officeDocument/2006/relationships/image" Target="../media/image119.jpeg"/><Relationship Id="rId4" Type="http://schemas.openxmlformats.org/officeDocument/2006/relationships/image" Target="../media/image118.png"/></Relationships>
</file>

<file path=ppt/slides/_rels/slide32.xml.rels><?xml version="1.0" encoding="UTF-8" standalone="yes"?>
<Relationships xmlns="http://schemas.openxmlformats.org/package/2006/relationships"><Relationship Id="rId3" Type="http://schemas.openxmlformats.org/officeDocument/2006/relationships/image" Target="../media/image121.jpeg"/><Relationship Id="rId7" Type="http://schemas.openxmlformats.org/officeDocument/2006/relationships/image" Target="../media/image125.jp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jpeg"/><Relationship Id="rId4" Type="http://schemas.openxmlformats.org/officeDocument/2006/relationships/image" Target="../media/image122.jpeg"/></Relationships>
</file>

<file path=ppt/slides/_rels/slide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gif"/></Relationships>
</file>

<file path=ppt/slides/_rels/slide6.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7"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gif"/><Relationship Id="rId4" Type="http://schemas.openxmlformats.org/officeDocument/2006/relationships/image" Target="../media/image32.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374073" y="5283199"/>
            <a:ext cx="11538065" cy="1020763"/>
          </a:xfrm>
        </p:spPr>
        <p:txBody>
          <a:bodyPr/>
          <a:lstStyle/>
          <a:p>
            <a:r>
              <a:rPr lang="cs-CZ"/>
              <a:t>ZPRACOVÁNÍ ZVUKU NA POČÍTAČI</a:t>
            </a:r>
          </a:p>
        </p:txBody>
      </p:sp>
      <p:pic>
        <p:nvPicPr>
          <p:cNvPr id="8194" name="Picture 2" descr="The information system supporting research"/>
          <p:cNvPicPr>
            <a:picLocks noChangeAspect="1" noChangeArrowheads="1"/>
          </p:cNvPicPr>
          <p:nvPr/>
        </p:nvPicPr>
        <p:blipFill rotWithShape="1">
          <a:blip r:embed="rId2">
            <a:extLst>
              <a:ext uri="{28A0092B-C50C-407E-A947-70E740481C1C}">
                <a14:useLocalDpi xmlns:a14="http://schemas.microsoft.com/office/drawing/2010/main" val="0"/>
              </a:ext>
            </a:extLst>
          </a:blip>
          <a:srcRect t="13778"/>
          <a:stretch/>
        </p:blipFill>
        <p:spPr bwMode="auto">
          <a:xfrm>
            <a:off x="0" y="-1"/>
            <a:ext cx="12192000" cy="4927599"/>
          </a:xfrm>
          <a:prstGeom prst="rect">
            <a:avLst/>
          </a:prstGeom>
          <a:noFill/>
          <a:extLst>
            <a:ext uri="{909E8E84-426E-40DD-AFC4-6F175D3DCCD1}">
              <a14:hiddenFill xmlns:a14="http://schemas.microsoft.com/office/drawing/2010/main">
                <a:solidFill>
                  <a:srgbClr val="FFFFFF"/>
                </a:solidFill>
              </a14:hiddenFill>
            </a:ext>
          </a:extLst>
        </p:spPr>
      </p:pic>
      <p:pic>
        <p:nvPicPr>
          <p:cNvPr id="3" name="Obrázek 2"/>
          <p:cNvPicPr>
            <a:picLocks noChangeAspect="1"/>
          </p:cNvPicPr>
          <p:nvPr/>
        </p:nvPicPr>
        <p:blipFill rotWithShape="1">
          <a:blip r:embed="rId3">
            <a:extLst>
              <a:ext uri="{28A0092B-C50C-407E-A947-70E740481C1C}">
                <a14:useLocalDpi xmlns:a14="http://schemas.microsoft.com/office/drawing/2010/main" val="0"/>
              </a:ext>
            </a:extLst>
          </a:blip>
          <a:srcRect l="-68" t="17636" r="68" b="28090"/>
          <a:stretch/>
        </p:blipFill>
        <p:spPr>
          <a:xfrm>
            <a:off x="0" y="-33251"/>
            <a:ext cx="12192000" cy="4962698"/>
          </a:xfrm>
          <a:prstGeom prst="rect">
            <a:avLst/>
          </a:prstGeom>
        </p:spPr>
      </p:pic>
    </p:spTree>
    <p:extLst>
      <p:ext uri="{BB962C8B-B14F-4D97-AF65-F5344CB8AC3E}">
        <p14:creationId xmlns:p14="http://schemas.microsoft.com/office/powerpoint/2010/main" val="25058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VZORKOVÁNÍ A KVANTOVÁNÍ</a:t>
            </a:r>
            <a:endParaRPr lang="cs-CZ" b="1">
              <a:solidFill>
                <a:schemeClr val="accent1">
                  <a:lumMod val="60000"/>
                  <a:lumOff val="40000"/>
                </a:schemeClr>
              </a:solidFill>
            </a:endParaRPr>
          </a:p>
        </p:txBody>
      </p:sp>
      <p:pic>
        <p:nvPicPr>
          <p:cNvPr id="3086" name="Picture 14" descr="From Analog to Digital – Part 2: The Conversion Process | Nutaq | Nutaq"/>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99" y="1348565"/>
            <a:ext cx="6350000" cy="4678948"/>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Digital Recording Does Not Chop Up Your Mus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0955" y="1336776"/>
            <a:ext cx="5651045" cy="4690737"/>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descr="Digital Audio: The Ultimate Beginner's Guide for Record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49016" y="2272042"/>
            <a:ext cx="1787775" cy="1995158"/>
          </a:xfrm>
          <a:prstGeom prst="rect">
            <a:avLst/>
          </a:prstGeom>
          <a:noFill/>
          <a:extLst>
            <a:ext uri="{909E8E84-426E-40DD-AFC4-6F175D3DCCD1}">
              <a14:hiddenFill xmlns:a14="http://schemas.microsoft.com/office/drawing/2010/main">
                <a:solidFill>
                  <a:srgbClr val="FFFFFF"/>
                </a:solidFill>
              </a14:hiddenFill>
            </a:ext>
          </a:extLst>
        </p:spPr>
      </p:pic>
      <p:sp>
        <p:nvSpPr>
          <p:cNvPr id="20" name="TextovéPole 19"/>
          <p:cNvSpPr txBox="1"/>
          <p:nvPr/>
        </p:nvSpPr>
        <p:spPr>
          <a:xfrm>
            <a:off x="-88899" y="6039104"/>
            <a:ext cx="12280899"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1735326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descr="What is DSD Audio? [Sound Quality, DSD vs PC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3048" y="1337154"/>
            <a:ext cx="8368952" cy="4194185"/>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TECHNOLOGIE DIGITÁLNÍHO AUDIA</a:t>
            </a:r>
            <a:endParaRPr lang="cs-CZ" b="1">
              <a:solidFill>
                <a:schemeClr val="accent1">
                  <a:lumMod val="60000"/>
                  <a:lumOff val="40000"/>
                </a:schemeClr>
              </a:solidFill>
            </a:endParaRPr>
          </a:p>
        </p:txBody>
      </p:sp>
      <p:pic>
        <p:nvPicPr>
          <p:cNvPr id="6148" name="Picture 4" descr="Direct Stream Digital (DSD) – the technology explained | Antelope Audio"/>
          <p:cNvPicPr>
            <a:picLocks noChangeAspect="1" noChangeArrowheads="1"/>
          </p:cNvPicPr>
          <p:nvPr/>
        </p:nvPicPr>
        <p:blipFill rotWithShape="1">
          <a:blip r:embed="rId4">
            <a:extLst>
              <a:ext uri="{28A0092B-C50C-407E-A947-70E740481C1C}">
                <a14:useLocalDpi xmlns:a14="http://schemas.microsoft.com/office/drawing/2010/main" val="0"/>
              </a:ext>
            </a:extLst>
          </a:blip>
          <a:srcRect b="10956"/>
          <a:stretch/>
        </p:blipFill>
        <p:spPr bwMode="auto">
          <a:xfrm>
            <a:off x="12700" y="1337154"/>
            <a:ext cx="3858686" cy="469035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Molecular Expressions: History of the Compact Disc"/>
          <p:cNvPicPr>
            <a:picLocks noChangeAspect="1" noChangeArrowheads="1"/>
          </p:cNvPicPr>
          <p:nvPr/>
        </p:nvPicPr>
        <p:blipFill rotWithShape="1">
          <a:blip r:embed="rId5">
            <a:extLst>
              <a:ext uri="{28A0092B-C50C-407E-A947-70E740481C1C}">
                <a14:useLocalDpi xmlns:a14="http://schemas.microsoft.com/office/drawing/2010/main" val="0"/>
              </a:ext>
            </a:extLst>
          </a:blip>
          <a:srcRect b="9061"/>
          <a:stretch/>
        </p:blipFill>
        <p:spPr bwMode="auto">
          <a:xfrm>
            <a:off x="4079218" y="4786515"/>
            <a:ext cx="2385082" cy="1208434"/>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File:CD-AUDIO logo.png - Wikimedia Comm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712574" y="5333878"/>
            <a:ext cx="969160" cy="594495"/>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DSD: spása, nebo marketing hudebního průmyslu? | Svět audia"/>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70629" y="5228859"/>
            <a:ext cx="2413349" cy="804449"/>
          </a:xfrm>
          <a:prstGeom prst="rect">
            <a:avLst/>
          </a:prstGeom>
          <a:noFill/>
          <a:extLst>
            <a:ext uri="{909E8E84-426E-40DD-AFC4-6F175D3DCCD1}">
              <a14:hiddenFill xmlns:a14="http://schemas.microsoft.com/office/drawing/2010/main">
                <a:solidFill>
                  <a:srgbClr val="FFFFFF"/>
                </a:solidFill>
              </a14:hiddenFill>
            </a:ext>
          </a:extLst>
        </p:spPr>
      </p:pic>
      <p:sp>
        <p:nvSpPr>
          <p:cNvPr id="16" name="TextovéPole 15"/>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5112881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KOMPRESE ZVUKU</a:t>
            </a:r>
            <a:endParaRPr lang="cs-CZ" b="1">
              <a:solidFill>
                <a:schemeClr val="accent1">
                  <a:lumMod val="60000"/>
                  <a:lumOff val="40000"/>
                </a:schemeClr>
              </a:solidFill>
            </a:endParaRPr>
          </a:p>
        </p:txBody>
      </p:sp>
      <p:pic>
        <p:nvPicPr>
          <p:cNvPr id="7170" name="Picture 2" descr="What's Best Audio Format Codec? [Highest Quality 2020]"/>
          <p:cNvPicPr>
            <a:picLocks noChangeAspect="1" noChangeArrowheads="1"/>
          </p:cNvPicPr>
          <p:nvPr/>
        </p:nvPicPr>
        <p:blipFill rotWithShape="1">
          <a:blip r:embed="rId3">
            <a:extLst>
              <a:ext uri="{28A0092B-C50C-407E-A947-70E740481C1C}">
                <a14:useLocalDpi xmlns:a14="http://schemas.microsoft.com/office/drawing/2010/main" val="0"/>
              </a:ext>
            </a:extLst>
          </a:blip>
          <a:srcRect b="50891"/>
          <a:stretch/>
        </p:blipFill>
        <p:spPr bwMode="auto">
          <a:xfrm>
            <a:off x="146810" y="1466183"/>
            <a:ext cx="5848554" cy="329631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hat's Best Audio Format Codec? [Highest Quality 2020]"/>
          <p:cNvPicPr>
            <a:picLocks noChangeAspect="1" noChangeArrowheads="1"/>
          </p:cNvPicPr>
          <p:nvPr/>
        </p:nvPicPr>
        <p:blipFill rotWithShape="1">
          <a:blip r:embed="rId3">
            <a:extLst>
              <a:ext uri="{28A0092B-C50C-407E-A947-70E740481C1C}">
                <a14:useLocalDpi xmlns:a14="http://schemas.microsoft.com/office/drawing/2010/main" val="0"/>
              </a:ext>
            </a:extLst>
          </a:blip>
          <a:srcRect t="55627" b="-4736"/>
          <a:stretch/>
        </p:blipFill>
        <p:spPr bwMode="auto">
          <a:xfrm>
            <a:off x="6096000" y="1466183"/>
            <a:ext cx="5848554" cy="329631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hat's Best Audio Format Codec? [Highest Quality 2020]"/>
          <p:cNvPicPr>
            <a:picLocks noChangeAspect="1" noChangeArrowheads="1"/>
          </p:cNvPicPr>
          <p:nvPr/>
        </p:nvPicPr>
        <p:blipFill rotWithShape="1">
          <a:blip r:embed="rId4">
            <a:extLst>
              <a:ext uri="{28A0092B-C50C-407E-A947-70E740481C1C}">
                <a14:useLocalDpi xmlns:a14="http://schemas.microsoft.com/office/drawing/2010/main" val="0"/>
              </a:ext>
            </a:extLst>
          </a:blip>
          <a:srcRect l="2228" t="16555" r="3131" b="36700"/>
          <a:stretch/>
        </p:blipFill>
        <p:spPr bwMode="auto">
          <a:xfrm>
            <a:off x="3190977" y="4580041"/>
            <a:ext cx="5829300" cy="1459063"/>
          </a:xfrm>
          <a:prstGeom prst="rect">
            <a:avLst/>
          </a:prstGeom>
          <a:noFill/>
          <a:extLst>
            <a:ext uri="{909E8E84-426E-40DD-AFC4-6F175D3DCCD1}">
              <a14:hiddenFill xmlns:a14="http://schemas.microsoft.com/office/drawing/2010/main">
                <a:solidFill>
                  <a:srgbClr val="FFFFFF"/>
                </a:solidFill>
              </a14:hiddenFill>
            </a:ext>
          </a:extLst>
        </p:spPr>
      </p:pic>
      <p:sp>
        <p:nvSpPr>
          <p:cNvPr id="14" name="TextovéPole 13"/>
          <p:cNvSpPr txBox="1"/>
          <p:nvPr/>
        </p:nvSpPr>
        <p:spPr>
          <a:xfrm>
            <a:off x="499142" y="1409867"/>
            <a:ext cx="5349412" cy="369332"/>
          </a:xfrm>
          <a:prstGeom prst="rect">
            <a:avLst/>
          </a:prstGeom>
          <a:solidFill>
            <a:srgbClr val="FEFB40"/>
          </a:solidFill>
        </p:spPr>
        <p:txBody>
          <a:bodyPr wrap="square" rtlCol="0">
            <a:spAutoFit/>
          </a:bodyPr>
          <a:lstStyle/>
          <a:p>
            <a:pPr algn="ctr"/>
            <a:r>
              <a:rPr lang="cs-CZ" b="1"/>
              <a:t>ZTRÁTOVÁ KOMPRESE</a:t>
            </a:r>
            <a:endParaRPr lang="cs-CZ"/>
          </a:p>
        </p:txBody>
      </p:sp>
      <p:sp>
        <p:nvSpPr>
          <p:cNvPr id="15" name="TextovéPole 14"/>
          <p:cNvSpPr txBox="1"/>
          <p:nvPr/>
        </p:nvSpPr>
        <p:spPr>
          <a:xfrm>
            <a:off x="6480842" y="1409867"/>
            <a:ext cx="5349412" cy="369332"/>
          </a:xfrm>
          <a:prstGeom prst="rect">
            <a:avLst/>
          </a:prstGeom>
          <a:solidFill>
            <a:srgbClr val="51C654"/>
          </a:solidFill>
        </p:spPr>
        <p:txBody>
          <a:bodyPr wrap="square" rtlCol="0">
            <a:spAutoFit/>
          </a:bodyPr>
          <a:lstStyle/>
          <a:p>
            <a:pPr algn="ctr"/>
            <a:r>
              <a:rPr lang="cs-CZ" b="1">
                <a:solidFill>
                  <a:schemeClr val="bg1"/>
                </a:solidFill>
              </a:rPr>
              <a:t>BEZZTRÁTOVÁ KOMPRESE</a:t>
            </a:r>
            <a:endParaRPr lang="cs-CZ">
              <a:solidFill>
                <a:schemeClr val="bg1"/>
              </a:solidFill>
            </a:endParaRPr>
          </a:p>
        </p:txBody>
      </p:sp>
      <p:sp>
        <p:nvSpPr>
          <p:cNvPr id="16" name="TextovéPole 15"/>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39230332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What Animals Have Better Hearing Than Huma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0100" y="1323886"/>
            <a:ext cx="8851900" cy="4721014"/>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PSYCHOAKUSTICKÝ MODEL</a:t>
            </a:r>
            <a:endParaRPr lang="cs-CZ" b="1">
              <a:solidFill>
                <a:schemeClr val="accent1">
                  <a:lumMod val="60000"/>
                  <a:lumOff val="40000"/>
                </a:schemeClr>
              </a:solidFill>
            </a:endParaRPr>
          </a:p>
        </p:txBody>
      </p:sp>
      <p:pic>
        <p:nvPicPr>
          <p:cNvPr id="9218" name="Picture 2" descr="Workflow for generating the complex psychoacoustic model | Download  Scientific Diagram"/>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434433"/>
            <a:ext cx="8096250" cy="4495800"/>
          </a:xfrm>
          <a:prstGeom prst="rect">
            <a:avLst/>
          </a:prstGeom>
          <a:noFill/>
          <a:extLst>
            <a:ext uri="{909E8E84-426E-40DD-AFC4-6F175D3DCCD1}">
              <a14:hiddenFill xmlns:a14="http://schemas.microsoft.com/office/drawing/2010/main">
                <a:solidFill>
                  <a:srgbClr val="FFFFFF"/>
                </a:solidFill>
              </a14:hiddenFill>
            </a:ext>
          </a:extLst>
        </p:spPr>
      </p:pic>
      <p:sp>
        <p:nvSpPr>
          <p:cNvPr id="9" name="TextovéPole 8"/>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2307950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MASKOVÁNÍ AUDIOSIGNÁLU</a:t>
            </a:r>
            <a:endParaRPr lang="cs-CZ" b="1">
              <a:solidFill>
                <a:schemeClr val="accent1">
                  <a:lumMod val="60000"/>
                  <a:lumOff val="40000"/>
                </a:schemeClr>
              </a:solidFill>
            </a:endParaRPr>
          </a:p>
        </p:txBody>
      </p:sp>
      <p:graphicFrame>
        <p:nvGraphicFramePr>
          <p:cNvPr id="3" name="Objekt 2"/>
          <p:cNvGraphicFramePr>
            <a:graphicFrameLocks noChangeAspect="1"/>
          </p:cNvGraphicFramePr>
          <p:nvPr>
            <p:extLst>
              <p:ext uri="{D42A27DB-BD31-4B8C-83A1-F6EECF244321}">
                <p14:modId xmlns:p14="http://schemas.microsoft.com/office/powerpoint/2010/main" val="3005599678"/>
              </p:ext>
            </p:extLst>
          </p:nvPr>
        </p:nvGraphicFramePr>
        <p:xfrm>
          <a:off x="5805641" y="2935602"/>
          <a:ext cx="6208559" cy="2692401"/>
        </p:xfrm>
        <a:graphic>
          <a:graphicData uri="http://schemas.openxmlformats.org/presentationml/2006/ole">
            <mc:AlternateContent xmlns:mc="http://schemas.openxmlformats.org/markup-compatibility/2006">
              <mc:Choice xmlns:v="urn:schemas-microsoft-com:vml" Requires="v">
                <p:oleObj spid="_x0000_s8347" name="Image" r:id="rId4" imgW="9405000" imgH="4077720" progId="Photoshop.Image.13">
                  <p:embed/>
                </p:oleObj>
              </mc:Choice>
              <mc:Fallback>
                <p:oleObj name="Image" r:id="rId4" imgW="9405000" imgH="4077720" progId="Photoshop.Image.13">
                  <p:embed/>
                  <p:pic>
                    <p:nvPicPr>
                      <p:cNvPr id="0" name=""/>
                      <p:cNvPicPr/>
                      <p:nvPr/>
                    </p:nvPicPr>
                    <p:blipFill>
                      <a:blip r:embed="rId5"/>
                      <a:stretch>
                        <a:fillRect/>
                      </a:stretch>
                    </p:blipFill>
                    <p:spPr>
                      <a:xfrm>
                        <a:off x="5805641" y="2935602"/>
                        <a:ext cx="6208559" cy="2692401"/>
                      </a:xfrm>
                      <a:prstGeom prst="rect">
                        <a:avLst/>
                      </a:prstGeom>
                    </p:spPr>
                  </p:pic>
                </p:oleObj>
              </mc:Fallback>
            </mc:AlternateContent>
          </a:graphicData>
        </a:graphic>
      </p:graphicFrame>
      <p:graphicFrame>
        <p:nvGraphicFramePr>
          <p:cNvPr id="4" name="Objekt 3"/>
          <p:cNvGraphicFramePr>
            <a:graphicFrameLocks noChangeAspect="1"/>
          </p:cNvGraphicFramePr>
          <p:nvPr>
            <p:extLst>
              <p:ext uri="{D42A27DB-BD31-4B8C-83A1-F6EECF244321}">
                <p14:modId xmlns:p14="http://schemas.microsoft.com/office/powerpoint/2010/main" val="2979018576"/>
              </p:ext>
            </p:extLst>
          </p:nvPr>
        </p:nvGraphicFramePr>
        <p:xfrm>
          <a:off x="0" y="2145496"/>
          <a:ext cx="5805641" cy="3694407"/>
        </p:xfrm>
        <a:graphic>
          <a:graphicData uri="http://schemas.openxmlformats.org/presentationml/2006/ole">
            <mc:AlternateContent xmlns:mc="http://schemas.openxmlformats.org/markup-compatibility/2006">
              <mc:Choice xmlns:v="urn:schemas-microsoft-com:vml" Requires="v">
                <p:oleObj spid="_x0000_s8348" name="Image" r:id="rId6" imgW="9145080" imgH="5820480" progId="Photoshop.Image.13">
                  <p:embed/>
                </p:oleObj>
              </mc:Choice>
              <mc:Fallback>
                <p:oleObj name="Image" r:id="rId6" imgW="9145080" imgH="5820480" progId="Photoshop.Image.13">
                  <p:embed/>
                  <p:pic>
                    <p:nvPicPr>
                      <p:cNvPr id="0" name=""/>
                      <p:cNvPicPr/>
                      <p:nvPr/>
                    </p:nvPicPr>
                    <p:blipFill>
                      <a:blip r:embed="rId7"/>
                      <a:stretch>
                        <a:fillRect/>
                      </a:stretch>
                    </p:blipFill>
                    <p:spPr>
                      <a:xfrm>
                        <a:off x="0" y="2145496"/>
                        <a:ext cx="5805641" cy="3694407"/>
                      </a:xfrm>
                      <a:prstGeom prst="rect">
                        <a:avLst/>
                      </a:prstGeom>
                    </p:spPr>
                  </p:pic>
                </p:oleObj>
              </mc:Fallback>
            </mc:AlternateContent>
          </a:graphicData>
        </a:graphic>
      </p:graphicFrame>
      <p:sp>
        <p:nvSpPr>
          <p:cNvPr id="12" name="TextovéPole 11"/>
          <p:cNvSpPr txBox="1"/>
          <p:nvPr/>
        </p:nvSpPr>
        <p:spPr>
          <a:xfrm>
            <a:off x="626142" y="1385948"/>
            <a:ext cx="5349412" cy="369332"/>
          </a:xfrm>
          <a:prstGeom prst="rect">
            <a:avLst/>
          </a:prstGeom>
          <a:solidFill>
            <a:srgbClr val="114EC0"/>
          </a:solidFill>
        </p:spPr>
        <p:txBody>
          <a:bodyPr wrap="square" rtlCol="0">
            <a:spAutoFit/>
          </a:bodyPr>
          <a:lstStyle/>
          <a:p>
            <a:pPr algn="ctr"/>
            <a:r>
              <a:rPr lang="cs-CZ" b="1">
                <a:solidFill>
                  <a:schemeClr val="bg1"/>
                </a:solidFill>
              </a:rPr>
              <a:t>FREKVENČNÍ MASKOVÁNÍ</a:t>
            </a:r>
            <a:endParaRPr lang="cs-CZ">
              <a:solidFill>
                <a:schemeClr val="bg1"/>
              </a:solidFill>
            </a:endParaRPr>
          </a:p>
        </p:txBody>
      </p:sp>
      <p:sp>
        <p:nvSpPr>
          <p:cNvPr id="13" name="TextovéPole 12"/>
          <p:cNvSpPr txBox="1"/>
          <p:nvPr/>
        </p:nvSpPr>
        <p:spPr>
          <a:xfrm>
            <a:off x="6430042" y="1385948"/>
            <a:ext cx="5349412" cy="369332"/>
          </a:xfrm>
          <a:prstGeom prst="rect">
            <a:avLst/>
          </a:prstGeom>
          <a:solidFill>
            <a:srgbClr val="51C654"/>
          </a:solidFill>
        </p:spPr>
        <p:txBody>
          <a:bodyPr wrap="square" rtlCol="0">
            <a:spAutoFit/>
          </a:bodyPr>
          <a:lstStyle/>
          <a:p>
            <a:pPr algn="ctr"/>
            <a:r>
              <a:rPr lang="cs-CZ" b="1">
                <a:solidFill>
                  <a:schemeClr val="bg1"/>
                </a:solidFill>
              </a:rPr>
              <a:t>ČASOVÉ MASKOVÁNÍ</a:t>
            </a:r>
            <a:endParaRPr lang="cs-CZ">
              <a:solidFill>
                <a:schemeClr val="bg1"/>
              </a:solidFill>
            </a:endParaRPr>
          </a:p>
        </p:txBody>
      </p:sp>
      <p:sp>
        <p:nvSpPr>
          <p:cNvPr id="14" name="TextovéPole 13"/>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1657196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AUDIO FORMÁTY A KODEKY</a:t>
            </a:r>
            <a:endParaRPr lang="cs-CZ" b="1">
              <a:solidFill>
                <a:schemeClr val="accent1">
                  <a:lumMod val="60000"/>
                  <a:lumOff val="40000"/>
                </a:schemeClr>
              </a:solidFill>
            </a:endParaRPr>
          </a:p>
        </p:txBody>
      </p:sp>
      <p:pic>
        <p:nvPicPr>
          <p:cNvPr id="11268" name="Picture 4" descr="MP3, AAC, WAV, FLAC: all the audio file formats explained | What Hi-F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7154"/>
            <a:ext cx="8389236" cy="4713541"/>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Fraunhofer IIS Licenses LC3 Audio Codec Software to Microsoft | audioXpress"/>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40328" b="7558"/>
          <a:stretch/>
        </p:blipFill>
        <p:spPr bwMode="auto">
          <a:xfrm>
            <a:off x="8389236" y="2114051"/>
            <a:ext cx="3802764" cy="1777189"/>
          </a:xfrm>
          <a:prstGeom prst="rect">
            <a:avLst/>
          </a:prstGeom>
          <a:noFill/>
          <a:extLst>
            <a:ext uri="{909E8E84-426E-40DD-AFC4-6F175D3DCCD1}">
              <a14:hiddenFill xmlns:a14="http://schemas.microsoft.com/office/drawing/2010/main">
                <a:solidFill>
                  <a:srgbClr val="FFFFFF"/>
                </a:solidFill>
              </a14:hiddenFill>
            </a:ext>
          </a:extLst>
        </p:spPr>
      </p:pic>
      <p:sp>
        <p:nvSpPr>
          <p:cNvPr id="3" name="TextovéPole 2"/>
          <p:cNvSpPr txBox="1"/>
          <p:nvPr/>
        </p:nvSpPr>
        <p:spPr>
          <a:xfrm>
            <a:off x="8389236" y="1325563"/>
            <a:ext cx="3802764" cy="707886"/>
          </a:xfrm>
          <a:prstGeom prst="rect">
            <a:avLst/>
          </a:prstGeom>
          <a:noFill/>
        </p:spPr>
        <p:txBody>
          <a:bodyPr wrap="square" rtlCol="0">
            <a:spAutoFit/>
          </a:bodyPr>
          <a:lstStyle/>
          <a:p>
            <a:pPr algn="ctr"/>
            <a:r>
              <a:rPr lang="cs-CZ" sz="4000" b="1">
                <a:solidFill>
                  <a:srgbClr val="DD463F"/>
                </a:solidFill>
              </a:rPr>
              <a:t>CO</a:t>
            </a:r>
            <a:r>
              <a:rPr lang="cs-CZ" sz="4000" b="1">
                <a:solidFill>
                  <a:schemeClr val="bg2">
                    <a:lumMod val="75000"/>
                  </a:schemeClr>
                </a:solidFill>
              </a:rPr>
              <a:t>DER </a:t>
            </a:r>
            <a:r>
              <a:rPr lang="cs-CZ" sz="4000" b="1">
                <a:solidFill>
                  <a:srgbClr val="DD463F"/>
                </a:solidFill>
              </a:rPr>
              <a:t>DEC</a:t>
            </a:r>
            <a:r>
              <a:rPr lang="cs-CZ" sz="4000" b="1">
                <a:solidFill>
                  <a:schemeClr val="bg2">
                    <a:lumMod val="75000"/>
                  </a:schemeClr>
                </a:solidFill>
              </a:rPr>
              <a:t>ODER</a:t>
            </a:r>
          </a:p>
        </p:txBody>
      </p:sp>
      <p:pic>
        <p:nvPicPr>
          <p:cNvPr id="11274" name="Picture 10" descr="The Audio Monkey's stream on SoundCloud - Hear the world's sounds"/>
          <p:cNvPicPr>
            <a:picLocks noChangeAspect="1" noChangeArrowheads="1"/>
          </p:cNvPicPr>
          <p:nvPr/>
        </p:nvPicPr>
        <p:blipFill rotWithShape="1">
          <a:blip r:embed="rId5">
            <a:extLst>
              <a:ext uri="{28A0092B-C50C-407E-A947-70E740481C1C}">
                <a14:useLocalDpi xmlns:a14="http://schemas.microsoft.com/office/drawing/2010/main" val="0"/>
              </a:ext>
            </a:extLst>
          </a:blip>
          <a:srcRect t="22133" b="19200"/>
          <a:stretch/>
        </p:blipFill>
        <p:spPr bwMode="auto">
          <a:xfrm>
            <a:off x="9982200" y="4692531"/>
            <a:ext cx="2209800" cy="1296416"/>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descr="LAME MP3 Encoder 3.100.1 Free Downloa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90836" y="3902831"/>
            <a:ext cx="2050164" cy="1079753"/>
          </a:xfrm>
          <a:prstGeom prst="rect">
            <a:avLst/>
          </a:prstGeom>
          <a:noFill/>
          <a:extLst>
            <a:ext uri="{909E8E84-426E-40DD-AFC4-6F175D3DCCD1}">
              <a14:hiddenFill xmlns:a14="http://schemas.microsoft.com/office/drawing/2010/main">
                <a:solidFill>
                  <a:srgbClr val="FFFFFF"/>
                </a:solidFill>
              </a14:hiddenFill>
            </a:ext>
          </a:extLst>
        </p:spPr>
      </p:pic>
      <p:sp>
        <p:nvSpPr>
          <p:cNvPr id="14" name="TextovéPole 13"/>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862526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NEKOMPRIMOVANÉ AUDIOFORMÁTY</a:t>
            </a:r>
            <a:endParaRPr lang="cs-CZ" b="1">
              <a:solidFill>
                <a:schemeClr val="accent1">
                  <a:lumMod val="60000"/>
                  <a:lumOff val="40000"/>
                </a:schemeClr>
              </a:solidFill>
            </a:endParaRPr>
          </a:p>
        </p:txBody>
      </p:sp>
      <p:pic>
        <p:nvPicPr>
          <p:cNvPr id="13314" name="Picture 2" descr="WAV Signature recovery &amp; WAV format defin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0" y="1836737"/>
            <a:ext cx="9779430" cy="159226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Obecné znalosti o formátu WA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75" y="1409145"/>
            <a:ext cx="2065300" cy="214179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AIFF File Recovery: 3 Possible Ways To Get Back Deleted AIFF Audio Fi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7975" y="3683384"/>
            <a:ext cx="2223275" cy="2223275"/>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AIFF - Apple Interchange File Format"/>
          <p:cNvPicPr>
            <a:picLocks noChangeAspect="1" noChangeArrowheads="1"/>
          </p:cNvPicPr>
          <p:nvPr/>
        </p:nvPicPr>
        <p:blipFill rotWithShape="1">
          <a:blip r:embed="rId6">
            <a:extLst>
              <a:ext uri="{28A0092B-C50C-407E-A947-70E740481C1C}">
                <a14:useLocalDpi xmlns:a14="http://schemas.microsoft.com/office/drawing/2010/main" val="0"/>
              </a:ext>
            </a:extLst>
          </a:blip>
          <a:srcRect l="8250" t="34844" r="9617" b="41156"/>
          <a:stretch/>
        </p:blipFill>
        <p:spPr bwMode="auto">
          <a:xfrm>
            <a:off x="2864237" y="4365325"/>
            <a:ext cx="3911601" cy="685801"/>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Why you don't need to worry about iTunes being 'illegal' in the UK -  Macworld U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6800" y="3550939"/>
            <a:ext cx="4114800" cy="2314575"/>
          </a:xfrm>
          <a:prstGeom prst="rect">
            <a:avLst/>
          </a:prstGeom>
          <a:noFill/>
          <a:extLst>
            <a:ext uri="{909E8E84-426E-40DD-AFC4-6F175D3DCCD1}">
              <a14:hiddenFill xmlns:a14="http://schemas.microsoft.com/office/drawing/2010/main">
                <a:solidFill>
                  <a:srgbClr val="FFFFFF"/>
                </a:solidFill>
              </a14:hiddenFill>
            </a:ext>
          </a:extLst>
        </p:spPr>
      </p:pic>
      <p:sp>
        <p:nvSpPr>
          <p:cNvPr id="15" name="TextovéPole 14"/>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1950713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AUDIOFORMÁTY S BEZZTRÁTOVOU KOMPRESÍ</a:t>
            </a:r>
            <a:endParaRPr lang="cs-CZ" b="1">
              <a:solidFill>
                <a:schemeClr val="accent1">
                  <a:lumMod val="60000"/>
                  <a:lumOff val="40000"/>
                </a:schemeClr>
              </a:solidFill>
            </a:endParaRPr>
          </a:p>
        </p:txBody>
      </p:sp>
      <p:grpSp>
        <p:nvGrpSpPr>
          <p:cNvPr id="3" name="Skupina 2"/>
          <p:cNvGrpSpPr/>
          <p:nvPr/>
        </p:nvGrpSpPr>
        <p:grpSpPr>
          <a:xfrm>
            <a:off x="0" y="1330868"/>
            <a:ext cx="12191257" cy="4719074"/>
            <a:chOff x="0" y="1330868"/>
            <a:chExt cx="12191257" cy="4719074"/>
          </a:xfrm>
        </p:grpSpPr>
        <p:pic>
          <p:nvPicPr>
            <p:cNvPr id="15364" name="Picture 4" descr="Chrome And Firefox Now Support FLAC Lossless Audio - Geeky Gadgets"/>
            <p:cNvPicPr>
              <a:picLocks noChangeAspect="1" noChangeArrowheads="1"/>
            </p:cNvPicPr>
            <p:nvPr/>
          </p:nvPicPr>
          <p:blipFill rotWithShape="1">
            <a:blip r:embed="rId3">
              <a:extLst>
                <a:ext uri="{28A0092B-C50C-407E-A947-70E740481C1C}">
                  <a14:useLocalDpi xmlns:a14="http://schemas.microsoft.com/office/drawing/2010/main" val="0"/>
                </a:ext>
              </a:extLst>
            </a:blip>
            <a:srcRect b="29136"/>
            <a:stretch/>
          </p:blipFill>
          <p:spPr bwMode="auto">
            <a:xfrm>
              <a:off x="1" y="1337154"/>
              <a:ext cx="6390866" cy="3234845"/>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The difference between FLAC vs. ALAC explained"/>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11284" b="3544"/>
            <a:stretch/>
          </p:blipFill>
          <p:spPr bwMode="auto">
            <a:xfrm>
              <a:off x="0" y="4173095"/>
              <a:ext cx="3332557" cy="1798255"/>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DSD vs FLAC. Click for enlarge"/>
            <p:cNvPicPr>
              <a:picLocks noChangeAspect="1" noChangeArrowheads="1"/>
            </p:cNvPicPr>
            <p:nvPr/>
          </p:nvPicPr>
          <p:blipFill rotWithShape="1">
            <a:blip r:embed="rId5">
              <a:extLst>
                <a:ext uri="{28A0092B-C50C-407E-A947-70E740481C1C}">
                  <a14:useLocalDpi xmlns:a14="http://schemas.microsoft.com/office/drawing/2010/main" val="0"/>
                </a:ext>
              </a:extLst>
            </a:blip>
            <a:srcRect b="50140"/>
            <a:stretch/>
          </p:blipFill>
          <p:spPr bwMode="auto">
            <a:xfrm>
              <a:off x="3195433" y="1330868"/>
              <a:ext cx="4835173" cy="471907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DSD vs FLAC. Click for enlarge"/>
            <p:cNvPicPr>
              <a:picLocks noChangeAspect="1" noChangeArrowheads="1"/>
            </p:cNvPicPr>
            <p:nvPr/>
          </p:nvPicPr>
          <p:blipFill rotWithShape="1">
            <a:blip r:embed="rId5">
              <a:extLst>
                <a:ext uri="{28A0092B-C50C-407E-A947-70E740481C1C}">
                  <a14:useLocalDpi xmlns:a14="http://schemas.microsoft.com/office/drawing/2010/main" val="0"/>
                </a:ext>
              </a:extLst>
            </a:blip>
            <a:srcRect l="2772" t="49758" r="6386" b="179"/>
            <a:stretch/>
          </p:blipFill>
          <p:spPr bwMode="auto">
            <a:xfrm>
              <a:off x="7822457" y="1337154"/>
              <a:ext cx="4368800" cy="4712788"/>
            </a:xfrm>
            <a:prstGeom prst="rect">
              <a:avLst/>
            </a:prstGeom>
            <a:noFill/>
            <a:extLst>
              <a:ext uri="{909E8E84-426E-40DD-AFC4-6F175D3DCCD1}">
                <a14:hiddenFill xmlns:a14="http://schemas.microsoft.com/office/drawing/2010/main">
                  <a:solidFill>
                    <a:srgbClr val="FFFFFF"/>
                  </a:solidFill>
                </a14:hiddenFill>
              </a:ext>
            </a:extLst>
          </p:spPr>
        </p:pic>
      </p:grpSp>
      <p:sp>
        <p:nvSpPr>
          <p:cNvPr id="16" name="TextovéPole 15"/>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13034768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AUDIOFORMÁTY SE ZTRÁTOVOU KOMPRESÍ</a:t>
            </a:r>
            <a:endParaRPr lang="cs-CZ" b="1">
              <a:solidFill>
                <a:schemeClr val="accent1">
                  <a:lumMod val="60000"/>
                  <a:lumOff val="40000"/>
                </a:schemeClr>
              </a:solidFill>
            </a:endParaRPr>
          </a:p>
        </p:txBody>
      </p:sp>
      <p:pic>
        <p:nvPicPr>
          <p:cNvPr id="16386" name="Picture 2" descr="Jaký formát je lepší než AAC nebo MP3? | Jaký je rozdí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 y="1447800"/>
            <a:ext cx="3467100" cy="42862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LO MAS INTERESANTE INFORMÁTICA: FORMATOS DE AUD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466183"/>
            <a:ext cx="4432299" cy="4432300"/>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Ilustrační obrázek klipart WMA, Symboly zdarma ke stažení"/>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475" y="1466183"/>
            <a:ext cx="3909366" cy="4267867"/>
          </a:xfrm>
          <a:prstGeom prst="rect">
            <a:avLst/>
          </a:prstGeom>
          <a:noFill/>
          <a:extLst>
            <a:ext uri="{909E8E84-426E-40DD-AFC4-6F175D3DCCD1}">
              <a14:hiddenFill xmlns:a14="http://schemas.microsoft.com/office/drawing/2010/main">
                <a:solidFill>
                  <a:srgbClr val="FFFFFF"/>
                </a:solidFill>
              </a14:hiddenFill>
            </a:ext>
          </a:extLst>
        </p:spPr>
      </p:pic>
      <p:sp>
        <p:nvSpPr>
          <p:cNvPr id="13" name="TextovéPole 12"/>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10487660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ovéPole 29"/>
          <p:cNvSpPr txBox="1"/>
          <p:nvPr/>
        </p:nvSpPr>
        <p:spPr>
          <a:xfrm>
            <a:off x="-52552" y="6025966"/>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PARAMETRY FORMÁTU MP3</a:t>
            </a:r>
            <a:endParaRPr lang="cs-CZ" b="1">
              <a:solidFill>
                <a:schemeClr val="accent1">
                  <a:lumMod val="60000"/>
                  <a:lumOff val="40000"/>
                </a:schemeClr>
              </a:solidFill>
            </a:endParaRP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grpSp>
        <p:nvGrpSpPr>
          <p:cNvPr id="8" name="Skupina 7"/>
          <p:cNvGrpSpPr/>
          <p:nvPr/>
        </p:nvGrpSpPr>
        <p:grpSpPr>
          <a:xfrm>
            <a:off x="-101598" y="1350993"/>
            <a:ext cx="12274548" cy="4637993"/>
            <a:chOff x="-101598" y="1350993"/>
            <a:chExt cx="12274548" cy="4637993"/>
          </a:xfrm>
        </p:grpSpPr>
        <p:grpSp>
          <p:nvGrpSpPr>
            <p:cNvPr id="7" name="Skupina 6"/>
            <p:cNvGrpSpPr/>
            <p:nvPr/>
          </p:nvGrpSpPr>
          <p:grpSpPr>
            <a:xfrm>
              <a:off x="-101598" y="1413811"/>
              <a:ext cx="12274548" cy="4575175"/>
              <a:chOff x="-101598" y="1413811"/>
              <a:chExt cx="12274548" cy="4575175"/>
            </a:xfrm>
          </p:grpSpPr>
          <p:pic>
            <p:nvPicPr>
              <p:cNvPr id="4" name="Obrázek 3"/>
              <p:cNvPicPr>
                <a:picLocks noChangeAspect="1"/>
              </p:cNvPicPr>
              <p:nvPr/>
            </p:nvPicPr>
            <p:blipFill rotWithShape="1">
              <a:blip r:embed="rId3"/>
              <a:srcRect t="69285" b="7276"/>
              <a:stretch/>
            </p:blipFill>
            <p:spPr>
              <a:xfrm>
                <a:off x="60813" y="2782460"/>
                <a:ext cx="5352536" cy="1455086"/>
              </a:xfrm>
              <a:prstGeom prst="rect">
                <a:avLst/>
              </a:prstGeom>
            </p:spPr>
          </p:pic>
          <p:pic>
            <p:nvPicPr>
              <p:cNvPr id="14342" name="Picture 6" descr="Počítačové sítě II, lekce 7: Telekomunikační přenosové technologie"/>
              <p:cNvPicPr>
                <a:picLocks noChangeAspect="1" noChangeArrowheads="1"/>
              </p:cNvPicPr>
              <p:nvPr/>
            </p:nvPicPr>
            <p:blipFill rotWithShape="1">
              <a:blip r:embed="rId4">
                <a:extLst>
                  <a:ext uri="{28A0092B-C50C-407E-A947-70E740481C1C}">
                    <a14:useLocalDpi xmlns:a14="http://schemas.microsoft.com/office/drawing/2010/main" val="0"/>
                  </a:ext>
                </a:extLst>
              </a:blip>
              <a:srcRect t="11322"/>
              <a:stretch/>
            </p:blipFill>
            <p:spPr bwMode="auto">
              <a:xfrm>
                <a:off x="5320081" y="1413811"/>
                <a:ext cx="6852869" cy="456247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1: Répartition de la bande passante pour les classes de services CBR,... |  Download Scientific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8430" y="1423982"/>
                <a:ext cx="4628420" cy="123783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Variante de formato de archivo mp3 | Icono Grati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1598" y="1423982"/>
                <a:ext cx="1237834" cy="1237834"/>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descr="What is Hi-Res Audio Music? - Ask Dave Tayl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814" y="4489660"/>
                <a:ext cx="5259268" cy="1499326"/>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Что такое Joint Stereo (j-stereo)"/>
              <p:cNvPicPr>
                <a:picLocks noChangeAspect="1" noChangeArrowheads="1"/>
              </p:cNvPicPr>
              <p:nvPr/>
            </p:nvPicPr>
            <p:blipFill rotWithShape="1">
              <a:blip r:embed="rId8">
                <a:extLst>
                  <a:ext uri="{28A0092B-C50C-407E-A947-70E740481C1C}">
                    <a14:useLocalDpi xmlns:a14="http://schemas.microsoft.com/office/drawing/2010/main" val="0"/>
                  </a:ext>
                </a:extLst>
              </a:blip>
              <a:srcRect l="5599"/>
              <a:stretch/>
            </p:blipFill>
            <p:spPr bwMode="auto">
              <a:xfrm>
                <a:off x="3683000" y="4110289"/>
                <a:ext cx="1624381" cy="1290544"/>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ovéPole 19"/>
            <p:cNvSpPr txBox="1"/>
            <p:nvPr/>
          </p:nvSpPr>
          <p:spPr>
            <a:xfrm>
              <a:off x="5489550" y="1350993"/>
              <a:ext cx="3146450" cy="369332"/>
            </a:xfrm>
            <a:prstGeom prst="rect">
              <a:avLst/>
            </a:prstGeom>
            <a:solidFill>
              <a:srgbClr val="A7B8CC"/>
            </a:solidFill>
          </p:spPr>
          <p:txBody>
            <a:bodyPr wrap="square" rtlCol="0">
              <a:spAutoFit/>
            </a:bodyPr>
            <a:lstStyle/>
            <a:p>
              <a:pPr algn="ctr"/>
              <a:r>
                <a:rPr lang="cs-CZ" b="1">
                  <a:solidFill>
                    <a:srgbClr val="5E8092"/>
                  </a:solidFill>
                </a:rPr>
                <a:t>VBR</a:t>
              </a:r>
              <a:r>
                <a:rPr lang="cs-CZ" b="1">
                  <a:solidFill>
                    <a:schemeClr val="bg1"/>
                  </a:solidFill>
                </a:rPr>
                <a:t> (Variable BitRate)</a:t>
              </a:r>
              <a:endParaRPr lang="cs-CZ">
                <a:solidFill>
                  <a:schemeClr val="bg1"/>
                </a:solidFill>
              </a:endParaRPr>
            </a:p>
          </p:txBody>
        </p:sp>
        <p:sp>
          <p:nvSpPr>
            <p:cNvPr id="21" name="TextovéPole 20"/>
            <p:cNvSpPr txBox="1"/>
            <p:nvPr/>
          </p:nvSpPr>
          <p:spPr>
            <a:xfrm>
              <a:off x="8856650" y="1350993"/>
              <a:ext cx="3146450" cy="369332"/>
            </a:xfrm>
            <a:prstGeom prst="rect">
              <a:avLst/>
            </a:prstGeom>
            <a:solidFill>
              <a:srgbClr val="DBC19A"/>
            </a:solidFill>
          </p:spPr>
          <p:txBody>
            <a:bodyPr wrap="square" rtlCol="0">
              <a:spAutoFit/>
            </a:bodyPr>
            <a:lstStyle/>
            <a:p>
              <a:pPr algn="ctr"/>
              <a:r>
                <a:rPr lang="cs-CZ" b="1">
                  <a:solidFill>
                    <a:schemeClr val="accent4">
                      <a:lumMod val="50000"/>
                    </a:schemeClr>
                  </a:solidFill>
                </a:rPr>
                <a:t>ABR</a:t>
              </a:r>
              <a:r>
                <a:rPr lang="cs-CZ" b="1">
                  <a:solidFill>
                    <a:schemeClr val="bg1"/>
                  </a:solidFill>
                </a:rPr>
                <a:t> (Adaptive BitRate)</a:t>
              </a:r>
              <a:endParaRPr lang="cs-CZ">
                <a:solidFill>
                  <a:schemeClr val="bg1"/>
                </a:solidFill>
              </a:endParaRPr>
            </a:p>
          </p:txBody>
        </p:sp>
      </p:grpSp>
    </p:spTree>
    <p:extLst>
      <p:ext uri="{BB962C8B-B14F-4D97-AF65-F5344CB8AC3E}">
        <p14:creationId xmlns:p14="http://schemas.microsoft.com/office/powerpoint/2010/main" val="10182715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FYZIKÁLNÍ PODSTATA ZVUKU</a:t>
            </a:r>
          </a:p>
        </p:txBody>
      </p:sp>
      <p:grpSp>
        <p:nvGrpSpPr>
          <p:cNvPr id="9" name="Skupina 8"/>
          <p:cNvGrpSpPr/>
          <p:nvPr/>
        </p:nvGrpSpPr>
        <p:grpSpPr>
          <a:xfrm>
            <a:off x="0" y="1333875"/>
            <a:ext cx="12192000" cy="4635125"/>
            <a:chOff x="253966" y="2915741"/>
            <a:chExt cx="9570462" cy="3744416"/>
          </a:xfrm>
        </p:grpSpPr>
        <p:pic>
          <p:nvPicPr>
            <p:cNvPr id="18" name="Picture 2" descr="http://www.mediacollege.com/audio/images/loudspeaker-waveform.gif"/>
            <p:cNvPicPr>
              <a:picLocks noChangeAspect="1" noChangeArrowheads="1"/>
            </p:cNvPicPr>
            <p:nvPr/>
          </p:nvPicPr>
          <p:blipFill>
            <a:blip r:embed="rId3">
              <a:extLst>
                <a:ext uri="{BEBA8EAE-BF5A-486C-A8C5-ECC9F3942E4B}">
                  <a14:imgProps xmlns:a14="http://schemas.microsoft.com/office/drawing/2010/main">
                    <a14:imgLayer r:embed="rId4">
                      <a14:imgEffect>
                        <a14:colorTemperature colorTemp="11500"/>
                      </a14:imgEffect>
                      <a14:imgEffect>
                        <a14:saturation sat="195000"/>
                      </a14:imgEffect>
                    </a14:imgLayer>
                  </a14:imgProps>
                </a:ext>
                <a:ext uri="{28A0092B-C50C-407E-A947-70E740481C1C}">
                  <a14:useLocalDpi xmlns:a14="http://schemas.microsoft.com/office/drawing/2010/main" val="0"/>
                </a:ext>
              </a:extLst>
            </a:blip>
            <a:srcRect/>
            <a:stretch>
              <a:fillRect/>
            </a:stretch>
          </p:blipFill>
          <p:spPr bwMode="auto">
            <a:xfrm>
              <a:off x="253966" y="2915741"/>
              <a:ext cx="9570462" cy="3744416"/>
            </a:xfrm>
            <a:prstGeom prst="rect">
              <a:avLst/>
            </a:prstGeom>
            <a:noFill/>
            <a:extLst>
              <a:ext uri="{909E8E84-426E-40DD-AFC4-6F175D3DCCD1}">
                <a14:hiddenFill xmlns:a14="http://schemas.microsoft.com/office/drawing/2010/main">
                  <a:solidFill>
                    <a:srgbClr val="FFFFFF"/>
                  </a:solidFill>
                </a14:hiddenFill>
              </a:ext>
            </a:extLst>
          </p:spPr>
        </p:pic>
        <p:sp>
          <p:nvSpPr>
            <p:cNvPr id="19" name="TextovéPole 18"/>
            <p:cNvSpPr txBox="1">
              <a:spLocks noChangeAspect="1"/>
            </p:cNvSpPr>
            <p:nvPr/>
          </p:nvSpPr>
          <p:spPr>
            <a:xfrm>
              <a:off x="273524" y="4499917"/>
              <a:ext cx="1310404" cy="257635"/>
            </a:xfrm>
            <a:prstGeom prst="rect">
              <a:avLst/>
            </a:prstGeom>
            <a:solidFill>
              <a:srgbClr val="C00000"/>
            </a:solidFill>
            <a:ln w="3175">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spAutoFit/>
            </a:bodyPr>
            <a:lstStyle>
              <a:defPPr>
                <a:defRPr lang="en-GB"/>
              </a:defPPr>
            </a:lstStyle>
            <a:p>
              <a:pPr algn="ctr"/>
              <a:r>
                <a:rPr lang="cs-CZ" dirty="0"/>
                <a:t>zdroj zvuku</a:t>
              </a:r>
            </a:p>
          </p:txBody>
        </p:sp>
        <p:sp>
          <p:nvSpPr>
            <p:cNvPr id="20" name="TextovéPole 19"/>
            <p:cNvSpPr txBox="1">
              <a:spLocks noChangeAspect="1"/>
            </p:cNvSpPr>
            <p:nvPr/>
          </p:nvSpPr>
          <p:spPr>
            <a:xfrm>
              <a:off x="8626452" y="4499917"/>
              <a:ext cx="1166388" cy="257635"/>
            </a:xfrm>
            <a:prstGeom prst="rect">
              <a:avLst/>
            </a:prstGeom>
            <a:solidFill>
              <a:srgbClr val="C00000"/>
            </a:solidFill>
            <a:ln w="3175">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spAutoFit/>
            </a:bodyPr>
            <a:lstStyle>
              <a:defPPr>
                <a:defRPr lang="en-GB"/>
              </a:defPPr>
            </a:lstStyle>
            <a:p>
              <a:pPr algn="ctr"/>
              <a:r>
                <a:rPr lang="cs-CZ" dirty="0"/>
                <a:t>detektor</a:t>
              </a:r>
            </a:p>
          </p:txBody>
        </p:sp>
        <p:sp>
          <p:nvSpPr>
            <p:cNvPr id="21" name="TextovéPole 20"/>
            <p:cNvSpPr txBox="1">
              <a:spLocks noChangeAspect="1"/>
            </p:cNvSpPr>
            <p:nvPr/>
          </p:nvSpPr>
          <p:spPr>
            <a:xfrm>
              <a:off x="3960192" y="3522202"/>
              <a:ext cx="2030484" cy="257635"/>
            </a:xfrm>
            <a:prstGeom prst="rect">
              <a:avLst/>
            </a:prstGeom>
            <a:solidFill>
              <a:schemeClr val="tx1">
                <a:lumMod val="95000"/>
                <a:lumOff val="5000"/>
              </a:schemeClr>
            </a:solidFill>
            <a:ln w="3175">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spAutoFit/>
            </a:bodyPr>
            <a:lstStyle>
              <a:defPPr>
                <a:defRPr lang="en-GB"/>
              </a:defPPr>
            </a:lstStyle>
            <a:p>
              <a:pPr algn="ctr"/>
              <a:r>
                <a:rPr lang="cs-CZ" dirty="0"/>
                <a:t>látkové prostředí</a:t>
              </a:r>
            </a:p>
          </p:txBody>
        </p:sp>
        <p:sp>
          <p:nvSpPr>
            <p:cNvPr id="22" name="TextovéPole 21"/>
            <p:cNvSpPr txBox="1">
              <a:spLocks noChangeAspect="1"/>
            </p:cNvSpPr>
            <p:nvPr/>
          </p:nvSpPr>
          <p:spPr>
            <a:xfrm>
              <a:off x="4025070" y="6084093"/>
              <a:ext cx="2030484" cy="257635"/>
            </a:xfrm>
            <a:prstGeom prst="rect">
              <a:avLst/>
            </a:prstGeom>
            <a:solidFill>
              <a:srgbClr val="006600"/>
            </a:solidFill>
            <a:ln w="3175">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spAutoFit/>
            </a:bodyPr>
            <a:lstStyle>
              <a:defPPr>
                <a:defRPr lang="en-GB"/>
              </a:defPPr>
            </a:lstStyle>
            <a:p>
              <a:pPr algn="ctr"/>
              <a:r>
                <a:rPr lang="cs-CZ" dirty="0"/>
                <a:t>zvuková vlna</a:t>
              </a:r>
            </a:p>
          </p:txBody>
        </p:sp>
        <p:sp>
          <p:nvSpPr>
            <p:cNvPr id="23" name="TextovéPole 22"/>
            <p:cNvSpPr txBox="1">
              <a:spLocks noChangeAspect="1"/>
            </p:cNvSpPr>
            <p:nvPr/>
          </p:nvSpPr>
          <p:spPr>
            <a:xfrm>
              <a:off x="4377980" y="3995861"/>
              <a:ext cx="1310404" cy="257635"/>
            </a:xfrm>
            <a:prstGeom prst="rect">
              <a:avLst/>
            </a:prstGeom>
            <a:solidFill>
              <a:srgbClr val="C00000"/>
            </a:solidFill>
            <a:ln w="3175">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spAutoFit/>
            </a:bodyPr>
            <a:lstStyle>
              <a:defPPr>
                <a:defRPr lang="en-GB"/>
              </a:defPPr>
            </a:lstStyle>
            <a:p>
              <a:pPr algn="ctr"/>
              <a:r>
                <a:rPr lang="cs-CZ" dirty="0"/>
                <a:t>vodič</a:t>
              </a:r>
            </a:p>
          </p:txBody>
        </p:sp>
      </p:grpSp>
      <p:sp>
        <p:nvSpPr>
          <p:cNvPr id="31" name="TextovéPole 3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21198453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8474" y="3340498"/>
            <a:ext cx="6383526" cy="3039773"/>
          </a:xfrm>
          <a:prstGeom prst="rect">
            <a:avLst/>
          </a:prstGeom>
        </p:spPr>
      </p:pic>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ZVUKOVÁ SYNTÉZA - </a:t>
            </a:r>
            <a:r>
              <a:rPr lang="cs-CZ" b="1">
                <a:solidFill>
                  <a:schemeClr val="accent1">
                    <a:lumMod val="60000"/>
                    <a:lumOff val="40000"/>
                  </a:schemeClr>
                </a:solidFill>
              </a:rPr>
              <a:t>WAVETABLE SYNTÉZA</a:t>
            </a: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0248" name="Picture 8" descr="M. Wavetable - Learning4Synthesiz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25563"/>
            <a:ext cx="5808474" cy="4726323"/>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Wavetable Synthesis: A Complete Guide +150 Free Wavetabl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7645" y="1325563"/>
            <a:ext cx="5304355" cy="2210884"/>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Wavetable Synth"/>
          <p:cNvPicPr>
            <a:picLocks noChangeAspect="1" noChangeArrowheads="1"/>
          </p:cNvPicPr>
          <p:nvPr/>
        </p:nvPicPr>
        <p:blipFill>
          <a:blip r:embed="rId6">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5814569" y="1325564"/>
            <a:ext cx="2072703" cy="22108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620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ZVUKOVÁ SYNTÉZA - </a:t>
            </a:r>
            <a:r>
              <a:rPr lang="cs-CZ" b="1">
                <a:solidFill>
                  <a:schemeClr val="accent1">
                    <a:lumMod val="60000"/>
                    <a:lumOff val="40000"/>
                  </a:schemeClr>
                </a:solidFill>
              </a:rPr>
              <a:t>FM SYNTÉZA</a:t>
            </a: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9220" name="Picture 4" descr="FM Synthesis – Synth Research – Yi Ting Audi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4228"/>
            <a:ext cx="7823198" cy="4714876"/>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SAMPLES with Loops and ADSR System - MZ-X500 / MZ-X300 - Casio Music Forum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3200" y="1324228"/>
            <a:ext cx="4368798" cy="4718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226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dirty="0">
                <a:solidFill>
                  <a:schemeClr val="bg1"/>
                </a:solidFill>
              </a:rPr>
              <a:t>MIDI - DIGITÁLNÍ HUDBA</a:t>
            </a:r>
            <a:endParaRPr lang="cs-CZ" b="1" dirty="0">
              <a:solidFill>
                <a:schemeClr val="accent1">
                  <a:lumMod val="60000"/>
                  <a:lumOff val="40000"/>
                </a:schemeClr>
              </a:solidFill>
            </a:endParaRP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1266" name="Picture 2" descr="TCM Mastering - Mastering Information and Tips for Musicians | TCM  Mastering blogsite provides up to date information on mastering and mixing  projects as well as useful tips for musicians and songwrit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99716"/>
            <a:ext cx="3633537" cy="4639388"/>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How To Play A MIDI Keyboard? – The Complete Gui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1272" name="Picture 8" descr="Home Recording Studio Setup For Beginners | Key Recording Essentials"/>
          <p:cNvPicPr>
            <a:picLocks noChangeAspect="1" noChangeArrowheads="1"/>
          </p:cNvPicPr>
          <p:nvPr/>
        </p:nvPicPr>
        <p:blipFill rotWithShape="1">
          <a:blip r:embed="rId4">
            <a:extLst>
              <a:ext uri="{28A0092B-C50C-407E-A947-70E740481C1C}">
                <a14:useLocalDpi xmlns:a14="http://schemas.microsoft.com/office/drawing/2010/main" val="0"/>
              </a:ext>
            </a:extLst>
          </a:blip>
          <a:srcRect r="16862"/>
          <a:stretch/>
        </p:blipFill>
        <p:spPr bwMode="auto">
          <a:xfrm>
            <a:off x="5072689" y="1325563"/>
            <a:ext cx="7115301" cy="2851039"/>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descr="USB to 5-pin MIDI Interface Cord Converter PC Music Keyboard Instrument  Adapter | eBa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3537" y="1322362"/>
            <a:ext cx="2854240" cy="2854240"/>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descr="Native Instruments Komplete Kontrol S61 MK2 MIDI Keyboard / Controller -  Soundium.net"/>
          <p:cNvPicPr>
            <a:picLocks noChangeAspect="1" noChangeArrowheads="1"/>
          </p:cNvPicPr>
          <p:nvPr/>
        </p:nvPicPr>
        <p:blipFill rotWithShape="1">
          <a:blip r:embed="rId6">
            <a:extLst>
              <a:ext uri="{28A0092B-C50C-407E-A947-70E740481C1C}">
                <a14:useLocalDpi xmlns:a14="http://schemas.microsoft.com/office/drawing/2010/main" val="0"/>
              </a:ext>
            </a:extLst>
          </a:blip>
          <a:srcRect t="16677" b="13498"/>
          <a:stretch/>
        </p:blipFill>
        <p:spPr bwMode="auto">
          <a:xfrm>
            <a:off x="3633537" y="4174082"/>
            <a:ext cx="3561348" cy="1865022"/>
          </a:xfrm>
          <a:prstGeom prst="rect">
            <a:avLst/>
          </a:prstGeom>
          <a:noFill/>
          <a:extLst>
            <a:ext uri="{909E8E84-426E-40DD-AFC4-6F175D3DCCD1}">
              <a14:hiddenFill xmlns:a14="http://schemas.microsoft.com/office/drawing/2010/main">
                <a:solidFill>
                  <a:srgbClr val="FFFFFF"/>
                </a:solidFill>
              </a14:hiddenFill>
            </a:ext>
          </a:extLst>
        </p:spPr>
      </p:pic>
      <p:pic>
        <p:nvPicPr>
          <p:cNvPr id="11280" name="Picture 16" descr="New MIDI 2.0 protocol : IndustrialMusicians"/>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1602" r="24905" b="65546"/>
          <a:stretch/>
        </p:blipFill>
        <p:spPr bwMode="auto">
          <a:xfrm>
            <a:off x="8490856" y="4347195"/>
            <a:ext cx="2670161" cy="1518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7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dirty="0">
                <a:solidFill>
                  <a:schemeClr val="bg1"/>
                </a:solidFill>
              </a:rPr>
              <a:t>SOFTWARE - </a:t>
            </a:r>
            <a:r>
              <a:rPr lang="cs-CZ" b="1" dirty="0">
                <a:solidFill>
                  <a:schemeClr val="accent1">
                    <a:lumMod val="60000"/>
                    <a:lumOff val="40000"/>
                  </a:schemeClr>
                </a:solidFill>
              </a:rPr>
              <a:t>EDITACE ZVUKU</a:t>
            </a: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4" name="AutoShape 4" descr="How To Play A MIDI Keyboard? – The Complete Gui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3314" name="Picture 2" descr="Audac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33501"/>
            <a:ext cx="7413694" cy="470560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Audacity | Elearning | Western Michigan University"/>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6857" y="4854455"/>
            <a:ext cx="2986838" cy="1180680"/>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Adobe Audition: Sound post-production for Film &amp; Documentary – VFX  workshops &amp; course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3693" y="3347336"/>
            <a:ext cx="4778308" cy="2687799"/>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Magix Sound Forge Pro 14 and Suite are here – what's new? - gearnews.com"/>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820" b="6925"/>
          <a:stretch/>
        </p:blipFill>
        <p:spPr bwMode="auto">
          <a:xfrm>
            <a:off x="7413694" y="1333501"/>
            <a:ext cx="4778305" cy="238034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Amazon.com: Steinberg Cubase Pro 9.5 Recording Software (Retail Box  Version): Musical Instrument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237699" y="1495200"/>
            <a:ext cx="1527623" cy="205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9637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bráze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8686" y="1306483"/>
            <a:ext cx="1838407" cy="2091521"/>
          </a:xfrm>
          <a:prstGeom prst="rect">
            <a:avLst/>
          </a:prstGeom>
        </p:spPr>
      </p:pic>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dirty="0">
                <a:solidFill>
                  <a:schemeClr val="bg1"/>
                </a:solidFill>
              </a:rPr>
              <a:t>SOFTWARE - </a:t>
            </a:r>
            <a:r>
              <a:rPr lang="cs-CZ" b="1" dirty="0">
                <a:solidFill>
                  <a:schemeClr val="accent1">
                    <a:lumMod val="60000"/>
                    <a:lumOff val="40000"/>
                  </a:schemeClr>
                </a:solidFill>
              </a:rPr>
              <a:t>TRACKOVANÁ HUDBA</a:t>
            </a: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4" name="AutoShape 4" descr="How To Play A MIDI Keyboard? – The Complete Gui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2294" name="Picture 6" descr="FL Studio 20.6 Is Here With Major Improvements | Music tutorials, For you  song, Studi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25563"/>
            <a:ext cx="10348686" cy="4721003"/>
          </a:xfrm>
          <a:prstGeom prst="rect">
            <a:avLst/>
          </a:prstGeom>
          <a:noFill/>
          <a:extLst>
            <a:ext uri="{909E8E84-426E-40DD-AFC4-6F175D3DCCD1}">
              <a14:hiddenFill xmlns:a14="http://schemas.microsoft.com/office/drawing/2010/main">
                <a:solidFill>
                  <a:srgbClr val="FFFFFF"/>
                </a:solidFill>
              </a14:hiddenFill>
            </a:ext>
          </a:extLst>
        </p:spPr>
      </p:pic>
      <p:pic>
        <p:nvPicPr>
          <p:cNvPr id="12300" name="Picture 12" descr="Linux MultiMedia Studio LMMS ke stažení zdarma | Mujsoubor.cz - Programy a  hry ke stažení"/>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85649" y="3817256"/>
            <a:ext cx="1806351" cy="1802596"/>
          </a:xfrm>
          <a:prstGeom prst="rect">
            <a:avLst/>
          </a:prstGeom>
          <a:noFill/>
          <a:extLst>
            <a:ext uri="{909E8E84-426E-40DD-AFC4-6F175D3DCCD1}">
              <a14:hiddenFill xmlns:a14="http://schemas.microsoft.com/office/drawing/2010/main">
                <a:solidFill>
                  <a:srgbClr val="FFFFFF"/>
                </a:solidFill>
              </a14:hiddenFill>
            </a:ext>
          </a:extLst>
        </p:spPr>
      </p:pic>
      <p:pic>
        <p:nvPicPr>
          <p:cNvPr id="12296" name="Picture 8" descr="ROZETKA | Програмне забезпечення FL Studio Producer Edition v.20.1  (32-7-1-12). Цена, купить Програмне забезпечення FL Studio Producer Edition  v.20.1 (32-7-1-12) в Киеве, Харькове, Днепропетровске, Одессе, Запорожье,  Львове. Програмне забезпечення FL ..."/>
          <p:cNvPicPr>
            <a:picLocks noChangeAspect="1" noChangeArrowheads="1"/>
          </p:cNvPicPr>
          <p:nvPr/>
        </p:nvPicPr>
        <p:blipFill>
          <a:blip r:embed="rId6">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8694059" y="2655282"/>
            <a:ext cx="2068284" cy="2068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2102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dirty="0">
                <a:solidFill>
                  <a:schemeClr val="bg1"/>
                </a:solidFill>
              </a:rPr>
              <a:t>SOFTWARE - </a:t>
            </a:r>
            <a:r>
              <a:rPr lang="cs-CZ" b="1" dirty="0">
                <a:solidFill>
                  <a:schemeClr val="accent1">
                    <a:lumMod val="60000"/>
                    <a:lumOff val="40000"/>
                  </a:schemeClr>
                </a:solidFill>
              </a:rPr>
              <a:t>MIDI</a:t>
            </a: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4" name="AutoShape 4" descr="How To Play A MIDI Keyboard? – The Complete Gui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4338" name="Picture 2" descr="Guitar Pro 7.5.3 Build 1731 [Windows] - Freshstuff4yo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25562"/>
            <a:ext cx="7234737" cy="4713541"/>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msn7-music-notation-softwa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9926" y="1325561"/>
            <a:ext cx="4962074" cy="3101296"/>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Branding | MuseSc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9926" y="2260208"/>
            <a:ext cx="4962074" cy="1068439"/>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Making Music in the Rosegarden – The Penguin Produc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0033" y="4539335"/>
            <a:ext cx="3226253" cy="1387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6376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SOFTWARE - </a:t>
            </a:r>
            <a:r>
              <a:rPr lang="cs-CZ" b="1">
                <a:solidFill>
                  <a:schemeClr val="accent1">
                    <a:lumMod val="60000"/>
                    <a:lumOff val="40000"/>
                  </a:schemeClr>
                </a:solidFill>
              </a:rPr>
              <a:t>AUDIOPŘEHRÁVAČE</a:t>
            </a: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4" name="AutoShape 4" descr="How To Play A MIDI Keyboard? – The Complete Gui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5364" name="Picture 4" descr="Winamp Latest Version 2020 - Free Download and 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3501"/>
            <a:ext cx="6437886" cy="4705604"/>
          </a:xfrm>
          <a:prstGeom prst="rect">
            <a:avLst/>
          </a:prstGeom>
          <a:noFill/>
          <a:extLst>
            <a:ext uri="{909E8E84-426E-40DD-AFC4-6F175D3DCCD1}">
              <a14:hiddenFill xmlns:a14="http://schemas.microsoft.com/office/drawing/2010/main">
                <a:solidFill>
                  <a:srgbClr val="FFFFFF"/>
                </a:solidFill>
              </a14:hiddenFill>
            </a:ext>
          </a:extLst>
        </p:spPr>
      </p:pic>
      <p:pic>
        <p:nvPicPr>
          <p:cNvPr id="15366" name="Picture 6" descr="Jay's Online Notepad: května 20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5575" y="2999349"/>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5368" name="Picture 8" descr="AI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3371" y="1332021"/>
            <a:ext cx="2973339" cy="4678054"/>
          </a:xfrm>
          <a:prstGeom prst="rect">
            <a:avLst/>
          </a:prstGeom>
          <a:noFill/>
          <a:extLst>
            <a:ext uri="{909E8E84-426E-40DD-AFC4-6F175D3DCCD1}">
              <a14:hiddenFill xmlns:a14="http://schemas.microsoft.com/office/drawing/2010/main">
                <a:solidFill>
                  <a:srgbClr val="FFFFFF"/>
                </a:solidFill>
              </a14:hiddenFill>
            </a:ext>
          </a:extLst>
        </p:spPr>
      </p:pic>
      <p:pic>
        <p:nvPicPr>
          <p:cNvPr id="15370" name="Picture 10" descr="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7540" y="3475599"/>
            <a:ext cx="19050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5372" name="Picture 12" descr="Windows Media Player | Logopedia | Fandom"/>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85547" y="3475599"/>
            <a:ext cx="2432433" cy="2432433"/>
          </a:xfrm>
          <a:prstGeom prst="rect">
            <a:avLst/>
          </a:prstGeom>
          <a:noFill/>
          <a:extLst>
            <a:ext uri="{909E8E84-426E-40DD-AFC4-6F175D3DCCD1}">
              <a14:hiddenFill xmlns:a14="http://schemas.microsoft.com/office/drawing/2010/main">
                <a:solidFill>
                  <a:srgbClr val="FFFFFF"/>
                </a:solidFill>
              </a14:hiddenFill>
            </a:ext>
          </a:extLst>
        </p:spPr>
      </p:pic>
      <p:pic>
        <p:nvPicPr>
          <p:cNvPr id="15378" name="Picture 18" descr="8 Best alternatives to iTunes on Windows as of 2020 - Sla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82194" y="1332020"/>
            <a:ext cx="2824624" cy="1977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3415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2" name="Picture 8" descr="Freemake Audio Converter 1.1.8 - PC用ダウンロード無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5562"/>
            <a:ext cx="7330689" cy="4713541"/>
          </a:xfrm>
          <a:prstGeom prst="rect">
            <a:avLst/>
          </a:prstGeom>
          <a:noFill/>
          <a:extLst>
            <a:ext uri="{909E8E84-426E-40DD-AFC4-6F175D3DCCD1}">
              <a14:hiddenFill xmlns:a14="http://schemas.microsoft.com/office/drawing/2010/main">
                <a:solidFill>
                  <a:srgbClr val="FFFFFF"/>
                </a:solidFill>
              </a14:hiddenFill>
            </a:ext>
          </a:extLst>
        </p:spPr>
      </p:pic>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SOFTWARE - </a:t>
            </a:r>
            <a:r>
              <a:rPr lang="cs-CZ" b="1">
                <a:solidFill>
                  <a:schemeClr val="accent1">
                    <a:lumMod val="60000"/>
                    <a:lumOff val="40000"/>
                  </a:schemeClr>
                </a:solidFill>
              </a:rPr>
              <a:t>KONVERZE AUDIA</a:t>
            </a: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4" name="AutoShape 4" descr="How To Play A MIDI Keyboard? – The Complete Gui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6388" name="Picture 4" descr="Download Freemake Audio Converter for window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1061" y="3682332"/>
            <a:ext cx="2000250" cy="2209801"/>
          </a:xfrm>
          <a:prstGeom prst="rect">
            <a:avLst/>
          </a:prstGeom>
          <a:noFill/>
          <a:extLst>
            <a:ext uri="{909E8E84-426E-40DD-AFC4-6F175D3DCCD1}">
              <a14:hiddenFill xmlns:a14="http://schemas.microsoft.com/office/drawing/2010/main">
                <a:solidFill>
                  <a:srgbClr val="FFFFFF"/>
                </a:solidFill>
              </a14:hiddenFill>
            </a:ext>
          </a:extLst>
        </p:spPr>
      </p:pic>
      <p:pic>
        <p:nvPicPr>
          <p:cNvPr id="16394" name="Picture 10" descr="Convert File Types using Zamzar — Steemi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0689" y="1470026"/>
            <a:ext cx="4861311" cy="3545292"/>
          </a:xfrm>
          <a:prstGeom prst="rect">
            <a:avLst/>
          </a:prstGeom>
          <a:noFill/>
          <a:extLst>
            <a:ext uri="{909E8E84-426E-40DD-AFC4-6F175D3DCCD1}">
              <a14:hiddenFill xmlns:a14="http://schemas.microsoft.com/office/drawing/2010/main">
                <a:solidFill>
                  <a:srgbClr val="FFFFFF"/>
                </a:solidFill>
              </a14:hiddenFill>
            </a:ext>
          </a:extLst>
        </p:spPr>
      </p:pic>
      <p:pic>
        <p:nvPicPr>
          <p:cNvPr id="16396" name="Picture 12" descr="VSDC Christmas Release: New Opportunities for Professional Video and Audio  Makers with Free Shape Tool and Equalize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4801" b="20233"/>
          <a:stretch/>
        </p:blipFill>
        <p:spPr bwMode="auto">
          <a:xfrm>
            <a:off x="8270488" y="5015318"/>
            <a:ext cx="2981711" cy="921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26015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STREAMING AUDIA</a:t>
            </a:r>
            <a:endParaRPr lang="cs-CZ" b="1">
              <a:solidFill>
                <a:schemeClr val="accent1">
                  <a:lumMod val="60000"/>
                  <a:lumOff val="40000"/>
                </a:schemeClr>
              </a:solidFill>
            </a:endParaRP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4" name="AutoShape 4" descr="How To Play A MIDI Keyboard? – The Complete Gui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7410" name="Picture 2" descr="The Secrets Guide to Audio Streaming - HomeTheaterHifi.co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7804" y="1325561"/>
            <a:ext cx="3802743" cy="1629747"/>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Basic Knowledge of Live Streaming"/>
          <p:cNvPicPr>
            <a:picLocks noChangeAspect="1" noChangeArrowheads="1"/>
          </p:cNvPicPr>
          <p:nvPr/>
        </p:nvPicPr>
        <p:blipFill rotWithShape="1">
          <a:blip r:embed="rId4">
            <a:extLst>
              <a:ext uri="{28A0092B-C50C-407E-A947-70E740481C1C}">
                <a14:useLocalDpi xmlns:a14="http://schemas.microsoft.com/office/drawing/2010/main" val="0"/>
              </a:ext>
            </a:extLst>
          </a:blip>
          <a:srcRect l="3046" t="1581" r="3070"/>
          <a:stretch/>
        </p:blipFill>
        <p:spPr bwMode="auto">
          <a:xfrm>
            <a:off x="0" y="1325562"/>
            <a:ext cx="5007805" cy="4713541"/>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Adaptive Bitrate Vs Multi-bitrate Streaming - What's the Difference? - Muvi"/>
          <p:cNvPicPr>
            <a:picLocks noChangeAspect="1" noChangeArrowheads="1"/>
          </p:cNvPicPr>
          <p:nvPr/>
        </p:nvPicPr>
        <p:blipFill rotWithShape="1">
          <a:blip r:embed="rId5">
            <a:extLst>
              <a:ext uri="{28A0092B-C50C-407E-A947-70E740481C1C}">
                <a14:useLocalDpi xmlns:a14="http://schemas.microsoft.com/office/drawing/2010/main" val="0"/>
              </a:ext>
            </a:extLst>
          </a:blip>
          <a:srcRect t="8379" b="8569"/>
          <a:stretch/>
        </p:blipFill>
        <p:spPr bwMode="auto">
          <a:xfrm>
            <a:off x="5026196" y="2933045"/>
            <a:ext cx="7147412" cy="3106058"/>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nclusive internet radio | Babilon Travel N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810547" y="1338496"/>
            <a:ext cx="3207906" cy="924153"/>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descr="Soundmaster IR4400SW internetové přenosné rádio / FM/ UPnP / DAB+ / BT /  černý | DIGIBOSS.cz"/>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78027" y="1995959"/>
            <a:ext cx="1795581" cy="1651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8573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PODCASTING</a:t>
            </a:r>
            <a:endParaRPr lang="cs-CZ" b="1">
              <a:solidFill>
                <a:schemeClr val="accent1">
                  <a:lumMod val="60000"/>
                  <a:lumOff val="40000"/>
                </a:schemeClr>
              </a:solidFill>
            </a:endParaRP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4" name="AutoShape 4" descr="How To Play A MIDI Keyboard? – The Complete Gui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6" name="Obráze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114" y="1626302"/>
            <a:ext cx="7503886" cy="3999571"/>
          </a:xfrm>
          <a:prstGeom prst="rect">
            <a:avLst/>
          </a:prstGeom>
        </p:spPr>
      </p:pic>
      <p:pic>
        <p:nvPicPr>
          <p:cNvPr id="7" name="Obrázek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632" y="1325563"/>
            <a:ext cx="4932460" cy="3287485"/>
          </a:xfrm>
          <a:prstGeom prst="rect">
            <a:avLst/>
          </a:prstGeom>
        </p:spPr>
      </p:pic>
      <p:pic>
        <p:nvPicPr>
          <p:cNvPr id="9" name="Obrázek 8"/>
          <p:cNvPicPr>
            <a:picLocks noChangeAspect="1"/>
          </p:cNvPicPr>
          <p:nvPr/>
        </p:nvPicPr>
        <p:blipFill rotWithShape="1">
          <a:blip r:embed="rId5"/>
          <a:srcRect l="16905" t="7462" r="18809" b="35102"/>
          <a:stretch/>
        </p:blipFill>
        <p:spPr>
          <a:xfrm>
            <a:off x="1" y="3664926"/>
            <a:ext cx="4905828" cy="2374178"/>
          </a:xfrm>
          <a:prstGeom prst="rect">
            <a:avLst/>
          </a:prstGeom>
        </p:spPr>
      </p:pic>
    </p:spTree>
    <p:extLst>
      <p:ext uri="{BB962C8B-B14F-4D97-AF65-F5344CB8AC3E}">
        <p14:creationId xmlns:p14="http://schemas.microsoft.com/office/powerpoint/2010/main" val="307611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dirty="0">
                <a:solidFill>
                  <a:schemeClr val="bg1"/>
                </a:solidFill>
              </a:rPr>
              <a:t>ZDROJE ZVUKU</a:t>
            </a:r>
          </a:p>
        </p:txBody>
      </p:sp>
      <p:grpSp>
        <p:nvGrpSpPr>
          <p:cNvPr id="3" name="Skupina 2"/>
          <p:cNvGrpSpPr/>
          <p:nvPr/>
        </p:nvGrpSpPr>
        <p:grpSpPr>
          <a:xfrm>
            <a:off x="0" y="1346119"/>
            <a:ext cx="12192000" cy="4690359"/>
            <a:chOff x="0" y="1807752"/>
            <a:chExt cx="10079319" cy="3718767"/>
          </a:xfrm>
        </p:grpSpPr>
        <p:sp>
          <p:nvSpPr>
            <p:cNvPr id="12" name="Obdélník 11"/>
            <p:cNvSpPr/>
            <p:nvPr/>
          </p:nvSpPr>
          <p:spPr bwMode="auto">
            <a:xfrm>
              <a:off x="0" y="1807753"/>
              <a:ext cx="10079319" cy="3718766"/>
            </a:xfrm>
            <a:prstGeom prst="rect">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449263" rtl="0" eaLnBrk="1" fontAlgn="base" latinLnBrk="0" hangingPunct="0">
                <a:lnSpc>
                  <a:spcPct val="93000"/>
                </a:lnSpc>
                <a:spcBef>
                  <a:spcPct val="0"/>
                </a:spcBef>
                <a:spcAft>
                  <a:spcPct val="0"/>
                </a:spcAft>
                <a:buClr>
                  <a:srgbClr val="000000"/>
                </a:buClr>
                <a:buSzPct val="100000"/>
                <a:buFont typeface="Times New Roman" pitchFamily="16" charset="0"/>
                <a:buNone/>
                <a:tabLst/>
              </a:pPr>
              <a:endParaRPr kumimoji="0" lang="cs-CZ" sz="1800" b="0" i="0" u="none" strike="noStrike" cap="none" normalizeH="0" baseline="0">
                <a:ln>
                  <a:noFill/>
                </a:ln>
                <a:effectLst/>
                <a:latin typeface="Arial" charset="0"/>
              </a:endParaRPr>
            </a:p>
          </p:txBody>
        </p:sp>
        <p:pic>
          <p:nvPicPr>
            <p:cNvPr id="14" name="Picture 2" descr="http://www.gymkc.cz/vyuka/weby/piskackova/harf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967" y="1807753"/>
              <a:ext cx="969921" cy="145228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hudebniny-shop.cz/fotky10976/fotos/gen320/gen_2501315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3888" y="1807754"/>
              <a:ext cx="2289320" cy="14522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http://www.mapex.cz/image/mode-2/1547.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95042" y="1807754"/>
              <a:ext cx="2017643" cy="145228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http://nd03.jxs.cz/357/185/bb2d4584a3_64909821_o2.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07174" y="1807753"/>
              <a:ext cx="923240" cy="145228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http://www.orlvalentova.cz/na-co-se-ptate/article-images/choroby-hlasivek.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2685" y="1807752"/>
              <a:ext cx="3413972" cy="1452290"/>
            </a:xfrm>
            <a:prstGeom prst="rect">
              <a:avLst/>
            </a:prstGeom>
            <a:noFill/>
            <a:extLst>
              <a:ext uri="{909E8E84-426E-40DD-AFC4-6F175D3DCCD1}">
                <a14:hiddenFill xmlns:a14="http://schemas.microsoft.com/office/drawing/2010/main">
                  <a:solidFill>
                    <a:srgbClr val="FFFFFF"/>
                  </a:solidFill>
                </a14:hiddenFill>
              </a:ext>
            </a:extLst>
          </p:spPr>
        </p:pic>
        <p:sp>
          <p:nvSpPr>
            <p:cNvPr id="25" name="Obdélník 24"/>
            <p:cNvSpPr/>
            <p:nvPr/>
          </p:nvSpPr>
          <p:spPr>
            <a:xfrm>
              <a:off x="253967" y="3291195"/>
              <a:ext cx="9572689" cy="349968"/>
            </a:xfrm>
            <a:prstGeom prst="rect">
              <a:avLst/>
            </a:prstGeom>
          </p:spPr>
          <p:txBody>
            <a:bodyPr wrap="square">
              <a:spAutoFit/>
            </a:bodyPr>
            <a:lstStyle/>
            <a:p>
              <a:r>
                <a:rPr lang="cs-CZ" b="1" dirty="0"/>
                <a:t>Tóny</a:t>
              </a:r>
              <a:r>
                <a:rPr lang="cs-CZ" dirty="0"/>
                <a:t> – pravidelné, v čase periodicky probíhající kmitání - lidské hlasivky, hudební nástroje.</a:t>
              </a:r>
            </a:p>
          </p:txBody>
        </p:sp>
        <p:sp>
          <p:nvSpPr>
            <p:cNvPr id="26" name="Obdélník 25"/>
            <p:cNvSpPr/>
            <p:nvPr/>
          </p:nvSpPr>
          <p:spPr>
            <a:xfrm>
              <a:off x="253967" y="5130192"/>
              <a:ext cx="9572689" cy="349968"/>
            </a:xfrm>
            <a:prstGeom prst="rect">
              <a:avLst/>
            </a:prstGeom>
          </p:spPr>
          <p:txBody>
            <a:bodyPr wrap="square">
              <a:spAutoFit/>
            </a:bodyPr>
            <a:lstStyle/>
            <a:p>
              <a:r>
                <a:rPr lang="cs-CZ" b="1" dirty="0"/>
                <a:t>Hluky</a:t>
              </a:r>
              <a:r>
                <a:rPr lang="cs-CZ" dirty="0"/>
                <a:t> – nepravidelné vlnění vznikající jako složité kmitání </a:t>
              </a:r>
              <a:r>
                <a:rPr lang="pt-BR" dirty="0"/>
                <a:t>t</a:t>
              </a:r>
              <a:r>
                <a:rPr lang="cs-CZ" dirty="0"/>
                <a:t>ě</a:t>
              </a:r>
              <a:r>
                <a:rPr lang="pt-BR" dirty="0"/>
                <a:t>les</a:t>
              </a:r>
              <a:r>
                <a:rPr lang="cs-CZ" dirty="0"/>
                <a:t>,</a:t>
              </a:r>
              <a:r>
                <a:rPr lang="pt-BR" dirty="0"/>
                <a:t> nebo krátké rozruchy.</a:t>
              </a:r>
              <a:endParaRPr lang="cs-CZ" dirty="0"/>
            </a:p>
          </p:txBody>
        </p:sp>
        <p:pic>
          <p:nvPicPr>
            <p:cNvPr id="27" name="Picture 16" descr="http://data.vsedomu.cz/dilna/0035/460/sbijecka-sthor-to-79051-1200-w.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611090" y="3686229"/>
              <a:ext cx="1834018" cy="143531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8" descr="http://www.ireceptar.cz/res/data/066/008208.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9002" y="3686229"/>
              <a:ext cx="2342429" cy="144396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0" descr="http://img.ihned.cz/attachment.php/550/32207550/istv5FGHIKLMNOj6Pbcgqrxyz0STU2Am/maria.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8097" y="3686228"/>
              <a:ext cx="2565229" cy="1445079"/>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2" descr="http://media.novinky.cz/766/247663-top_foto1-4v9bp.jpg?135730002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33326" y="3680805"/>
              <a:ext cx="2793330" cy="1450502"/>
            </a:xfrm>
            <a:prstGeom prst="rect">
              <a:avLst/>
            </a:prstGeom>
            <a:noFill/>
            <a:extLst>
              <a:ext uri="{909E8E84-426E-40DD-AFC4-6F175D3DCCD1}">
                <a14:hiddenFill xmlns:a14="http://schemas.microsoft.com/office/drawing/2010/main">
                  <a:solidFill>
                    <a:srgbClr val="FFFFFF"/>
                  </a:solidFill>
                </a14:hiddenFill>
              </a:ext>
            </a:extLst>
          </p:spPr>
        </p:pic>
      </p:grpSp>
      <p:sp>
        <p:nvSpPr>
          <p:cNvPr id="33" name="TextovéPole 32"/>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4755933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ROZPOZNÁVÁNÍ ŘEČI</a:t>
            </a:r>
            <a:endParaRPr lang="cs-CZ" b="1">
              <a:solidFill>
                <a:schemeClr val="accent1">
                  <a:lumMod val="60000"/>
                  <a:lumOff val="40000"/>
                </a:schemeClr>
              </a:solidFill>
            </a:endParaRP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4" name="AutoShape 4" descr="How To Play A MIDI Keyboard? – The Complete Gui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0" name="Obrázek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80021" y="1333500"/>
            <a:ext cx="3311979" cy="2207986"/>
          </a:xfrm>
          <a:prstGeom prst="rect">
            <a:avLst/>
          </a:prstGeom>
        </p:spPr>
      </p:pic>
      <p:pic>
        <p:nvPicPr>
          <p:cNvPr id="11" name="Obrázek 10"/>
          <p:cNvPicPr>
            <a:picLocks noChangeAspect="1"/>
          </p:cNvPicPr>
          <p:nvPr/>
        </p:nvPicPr>
        <p:blipFill rotWithShape="1">
          <a:blip r:embed="rId4">
            <a:extLst>
              <a:ext uri="{28A0092B-C50C-407E-A947-70E740481C1C}">
                <a14:useLocalDpi xmlns:a14="http://schemas.microsoft.com/office/drawing/2010/main" val="0"/>
              </a:ext>
            </a:extLst>
          </a:blip>
          <a:srcRect l="2966"/>
          <a:stretch/>
        </p:blipFill>
        <p:spPr>
          <a:xfrm>
            <a:off x="7117898" y="1342169"/>
            <a:ext cx="2619064" cy="2228346"/>
          </a:xfrm>
          <a:prstGeom prst="rect">
            <a:avLst/>
          </a:prstGeom>
        </p:spPr>
      </p:pic>
      <p:pic>
        <p:nvPicPr>
          <p:cNvPr id="14" name="Obrázek 13"/>
          <p:cNvPicPr>
            <a:picLocks noChangeAspect="1"/>
          </p:cNvPicPr>
          <p:nvPr/>
        </p:nvPicPr>
        <p:blipFill rotWithShape="1">
          <a:blip r:embed="rId5">
            <a:extLst>
              <a:ext uri="{28A0092B-C50C-407E-A947-70E740481C1C}">
                <a14:useLocalDpi xmlns:a14="http://schemas.microsoft.com/office/drawing/2010/main" val="0"/>
              </a:ext>
            </a:extLst>
          </a:blip>
          <a:srcRect l="2822" r="2621"/>
          <a:stretch/>
        </p:blipFill>
        <p:spPr>
          <a:xfrm>
            <a:off x="0" y="1313140"/>
            <a:ext cx="6807200" cy="4725964"/>
          </a:xfrm>
          <a:prstGeom prst="rect">
            <a:avLst/>
          </a:prstGeom>
        </p:spPr>
      </p:pic>
      <p:pic>
        <p:nvPicPr>
          <p:cNvPr id="3" name="Obrázek 2"/>
          <p:cNvPicPr>
            <a:picLocks noChangeAspect="1"/>
          </p:cNvPicPr>
          <p:nvPr/>
        </p:nvPicPr>
        <p:blipFill rotWithShape="1">
          <a:blip r:embed="rId6">
            <a:extLst>
              <a:ext uri="{28A0092B-C50C-407E-A947-70E740481C1C}">
                <a14:useLocalDpi xmlns:a14="http://schemas.microsoft.com/office/drawing/2010/main" val="0"/>
              </a:ext>
            </a:extLst>
          </a:blip>
          <a:srcRect l="5092" t="3776" r="5069" b="4827"/>
          <a:stretch/>
        </p:blipFill>
        <p:spPr>
          <a:xfrm>
            <a:off x="6807200" y="3661607"/>
            <a:ext cx="5419654" cy="2237183"/>
          </a:xfrm>
          <a:prstGeom prst="rect">
            <a:avLst/>
          </a:prstGeom>
        </p:spPr>
      </p:pic>
      <p:pic>
        <p:nvPicPr>
          <p:cNvPr id="15" name="Obrázek 14"/>
          <p:cNvPicPr>
            <a:picLocks noChangeAspect="1"/>
          </p:cNvPicPr>
          <p:nvPr/>
        </p:nvPicPr>
        <p:blipFill rotWithShape="1">
          <a:blip r:embed="rId7"/>
          <a:srcRect l="19127" t="21245" r="19604" b="5055"/>
          <a:stretch/>
        </p:blipFill>
        <p:spPr>
          <a:xfrm>
            <a:off x="1" y="1342169"/>
            <a:ext cx="6807200" cy="4696935"/>
          </a:xfrm>
          <a:prstGeom prst="rect">
            <a:avLst/>
          </a:prstGeom>
        </p:spPr>
      </p:pic>
    </p:spTree>
    <p:extLst>
      <p:ext uri="{BB962C8B-B14F-4D97-AF65-F5344CB8AC3E}">
        <p14:creationId xmlns:p14="http://schemas.microsoft.com/office/powerpoint/2010/main" val="27420753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SYNTÉZA ŘEČI</a:t>
            </a:r>
            <a:endParaRPr lang="cs-CZ" b="1">
              <a:solidFill>
                <a:schemeClr val="accent1">
                  <a:lumMod val="60000"/>
                  <a:lumOff val="40000"/>
                </a:schemeClr>
              </a:solidFill>
            </a:endParaRP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4" name="AutoShape 4" descr="How To Play A MIDI Keyboard? – The Complete Gui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2" name="Obrázek 11"/>
          <p:cNvPicPr>
            <a:picLocks noChangeAspect="1"/>
          </p:cNvPicPr>
          <p:nvPr/>
        </p:nvPicPr>
        <p:blipFill rotWithShape="1">
          <a:blip r:embed="rId3">
            <a:extLst>
              <a:ext uri="{28A0092B-C50C-407E-A947-70E740481C1C}">
                <a14:useLocalDpi xmlns:a14="http://schemas.microsoft.com/office/drawing/2010/main" val="0"/>
              </a:ext>
            </a:extLst>
          </a:blip>
          <a:srcRect t="26463"/>
          <a:stretch/>
        </p:blipFill>
        <p:spPr>
          <a:xfrm>
            <a:off x="6001556" y="1470026"/>
            <a:ext cx="6120669" cy="2077356"/>
          </a:xfrm>
          <a:prstGeom prst="rect">
            <a:avLst/>
          </a:prstGeom>
        </p:spPr>
      </p:pic>
      <p:pic>
        <p:nvPicPr>
          <p:cNvPr id="18434" name="Picture 2" descr="Robin Rizvi: Text to Speech (tts) for the We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72" y="1325563"/>
            <a:ext cx="5701412" cy="4662488"/>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Ho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01556" y="3582041"/>
            <a:ext cx="2677987" cy="2422403"/>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Case Study: SitePa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13371" y="1470026"/>
            <a:ext cx="3178629" cy="451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2207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12" name="Picture 8" descr="Acoustics &amp; Room Design"/>
          <p:cNvPicPr>
            <a:picLocks noChangeAspect="1" noChangeArrowheads="1"/>
          </p:cNvPicPr>
          <p:nvPr/>
        </p:nvPicPr>
        <p:blipFill rotWithShape="1">
          <a:blip r:embed="rId3">
            <a:extLst>
              <a:ext uri="{28A0092B-C50C-407E-A947-70E740481C1C}">
                <a14:useLocalDpi xmlns:a14="http://schemas.microsoft.com/office/drawing/2010/main" val="0"/>
              </a:ext>
            </a:extLst>
          </a:blip>
          <a:srcRect r="24013"/>
          <a:stretch/>
        </p:blipFill>
        <p:spPr bwMode="auto">
          <a:xfrm>
            <a:off x="2899611" y="1325561"/>
            <a:ext cx="9264316" cy="4713542"/>
          </a:xfrm>
          <a:prstGeom prst="rect">
            <a:avLst/>
          </a:prstGeom>
          <a:noFill/>
          <a:extLst>
            <a:ext uri="{909E8E84-426E-40DD-AFC4-6F175D3DCCD1}">
              <a14:hiddenFill xmlns:a14="http://schemas.microsoft.com/office/drawing/2010/main">
                <a:solidFill>
                  <a:srgbClr val="FFFFFF"/>
                </a:solidFill>
              </a14:hiddenFill>
            </a:ext>
          </a:extLst>
        </p:spPr>
      </p:pic>
      <p:sp>
        <p:nvSpPr>
          <p:cNvPr id="30" name="TextovéPole 2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ZÁZNAM ZVUKU - </a:t>
            </a:r>
            <a:r>
              <a:rPr lang="cs-CZ" b="1">
                <a:solidFill>
                  <a:schemeClr val="accent1">
                    <a:lumMod val="60000"/>
                    <a:lumOff val="40000"/>
                  </a:schemeClr>
                </a:solidFill>
              </a:rPr>
              <a:t>ZÁSADY</a:t>
            </a:r>
          </a:p>
        </p:txBody>
      </p:sp>
      <p:sp>
        <p:nvSpPr>
          <p:cNvPr id="5" name="AutoShape 12" descr="Bit Depth vs Bit Rat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sp>
        <p:nvSpPr>
          <p:cNvPr id="4" name="AutoShape 4" descr="How To Play A MIDI Keyboard? – The Complete Guid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21506" name="Picture 2" descr="DIGIPHON - pronájem zvukové techniky"/>
          <p:cNvPicPr>
            <a:picLocks noChangeAspect="1" noChangeArrowheads="1"/>
          </p:cNvPicPr>
          <p:nvPr/>
        </p:nvPicPr>
        <p:blipFill rotWithShape="1">
          <a:blip r:embed="rId4">
            <a:extLst>
              <a:ext uri="{28A0092B-C50C-407E-A947-70E740481C1C}">
                <a14:useLocalDpi xmlns:a14="http://schemas.microsoft.com/office/drawing/2010/main" val="0"/>
              </a:ext>
            </a:extLst>
          </a:blip>
          <a:srcRect l="5491"/>
          <a:stretch/>
        </p:blipFill>
        <p:spPr bwMode="auto">
          <a:xfrm>
            <a:off x="9480303" y="3092116"/>
            <a:ext cx="2739770" cy="2946987"/>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descr="Buy Nankarrow NeoKit-II™ Room Soundproofing Acoustic Foam Treatment Kit -  Black in India direct from manufacturer, lowest price, Next-Day delivery, 5  Year Warranty"/>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9643" t="12799" r="10662" b="11600"/>
          <a:stretch/>
        </p:blipFill>
        <p:spPr bwMode="auto">
          <a:xfrm>
            <a:off x="2159667" y="1325562"/>
            <a:ext cx="4968874" cy="4713541"/>
          </a:xfrm>
          <a:prstGeom prst="rect">
            <a:avLst/>
          </a:prstGeom>
          <a:noFill/>
          <a:extLst>
            <a:ext uri="{909E8E84-426E-40DD-AFC4-6F175D3DCCD1}">
              <a14:hiddenFill xmlns:a14="http://schemas.microsoft.com/office/drawing/2010/main">
                <a:solidFill>
                  <a:srgbClr val="FFFFFF"/>
                </a:solidFill>
              </a14:hiddenFill>
            </a:ext>
          </a:extLst>
        </p:spPr>
      </p:pic>
      <p:pic>
        <p:nvPicPr>
          <p:cNvPr id="6" name="Obrázek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934" y="1397833"/>
            <a:ext cx="2884472" cy="4569078"/>
          </a:xfrm>
          <a:prstGeom prst="rect">
            <a:avLst/>
          </a:prstGeom>
        </p:spPr>
      </p:pic>
      <p:pic>
        <p:nvPicPr>
          <p:cNvPr id="3" name="Obrázek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80303" y="1325560"/>
            <a:ext cx="2711697" cy="1766556"/>
          </a:xfrm>
          <a:prstGeom prst="rect">
            <a:avLst/>
          </a:prstGeom>
        </p:spPr>
      </p:pic>
    </p:spTree>
    <p:extLst>
      <p:ext uri="{BB962C8B-B14F-4D97-AF65-F5344CB8AC3E}">
        <p14:creationId xmlns:p14="http://schemas.microsoft.com/office/powerpoint/2010/main" val="19923319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Skupina 4"/>
          <p:cNvGrpSpPr/>
          <p:nvPr/>
        </p:nvGrpSpPr>
        <p:grpSpPr>
          <a:xfrm>
            <a:off x="0" y="1311718"/>
            <a:ext cx="12192000" cy="4685794"/>
            <a:chOff x="0" y="1311718"/>
            <a:chExt cx="12192000" cy="4685794"/>
          </a:xfrm>
        </p:grpSpPr>
        <p:pic>
          <p:nvPicPr>
            <p:cNvPr id="22" name="Picture 10" descr="http://www1.appstate.edu/%7Ekms/classes/psy3203/SoundPhysics/frequency.jpg"/>
            <p:cNvPicPr>
              <a:picLocks noChangeAspect="1" noChangeArrowheads="1"/>
            </p:cNvPicPr>
            <p:nvPr/>
          </p:nvPicPr>
          <p:blipFill rotWithShape="1">
            <a:blip r:embed="rId3">
              <a:extLst>
                <a:ext uri="{28A0092B-C50C-407E-A947-70E740481C1C}">
                  <a14:useLocalDpi xmlns:a14="http://schemas.microsoft.com/office/drawing/2010/main" val="0"/>
                </a:ext>
              </a:extLst>
            </a:blip>
            <a:srcRect t="50690" b="435"/>
            <a:stretch/>
          </p:blipFill>
          <p:spPr bwMode="auto">
            <a:xfrm>
              <a:off x="6083418" y="1311718"/>
              <a:ext cx="6108582" cy="167354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0" descr="http://www1.appstate.edu/%7Ekms/classes/psy3203/SoundPhysics/frequency.jpg"/>
            <p:cNvPicPr>
              <a:picLocks noChangeAspect="1" noChangeArrowheads="1"/>
            </p:cNvPicPr>
            <p:nvPr/>
          </p:nvPicPr>
          <p:blipFill rotWithShape="1">
            <a:blip r:embed="rId3">
              <a:extLst>
                <a:ext uri="{28A0092B-C50C-407E-A947-70E740481C1C}">
                  <a14:useLocalDpi xmlns:a14="http://schemas.microsoft.com/office/drawing/2010/main" val="0"/>
                </a:ext>
              </a:extLst>
            </a:blip>
            <a:srcRect b="51125"/>
            <a:stretch/>
          </p:blipFill>
          <p:spPr bwMode="auto">
            <a:xfrm>
              <a:off x="0" y="1324517"/>
              <a:ext cx="6108582" cy="16735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www.sebastianmerchel.de/Projects/Tactile%20Touchscreen/Pictures/fundamentels_instruments_big.jpg"/>
            <p:cNvPicPr>
              <a:picLocks noChangeAspect="1" noChangeArrowheads="1"/>
            </p:cNvPicPr>
            <p:nvPr/>
          </p:nvPicPr>
          <p:blipFill rotWithShape="1">
            <a:blip r:embed="rId4">
              <a:extLst>
                <a:ext uri="{28A0092B-C50C-407E-A947-70E740481C1C}">
                  <a14:useLocalDpi xmlns:a14="http://schemas.microsoft.com/office/drawing/2010/main" val="0"/>
                </a:ext>
              </a:extLst>
            </a:blip>
            <a:srcRect t="-14975" b="14975"/>
            <a:stretch/>
          </p:blipFill>
          <p:spPr bwMode="auto">
            <a:xfrm>
              <a:off x="6640585" y="2308523"/>
              <a:ext cx="5551415" cy="358977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http://www.howequipmentworks.com/images/to_sort/sort_us/bat.gif"/>
            <p:cNvPicPr>
              <a:picLocks noChangeAspect="1" noChangeArrowheads="1"/>
            </p:cNvPicPr>
            <p:nvPr/>
          </p:nvPicPr>
          <p:blipFill rotWithShape="1">
            <a:blip r:embed="rId5">
              <a:extLst>
                <a:ext uri="{28A0092B-C50C-407E-A947-70E740481C1C}">
                  <a14:useLocalDpi xmlns:a14="http://schemas.microsoft.com/office/drawing/2010/main" val="0"/>
                </a:ext>
              </a:extLst>
            </a:blip>
            <a:srcRect l="3704" t="4259" r="4562" b="9713"/>
            <a:stretch/>
          </p:blipFill>
          <p:spPr bwMode="auto">
            <a:xfrm>
              <a:off x="0" y="2983167"/>
              <a:ext cx="6542815" cy="30143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VLASTNOSTI ZVUKU - </a:t>
            </a:r>
            <a:r>
              <a:rPr lang="cs-CZ" b="1">
                <a:solidFill>
                  <a:schemeClr val="accent1">
                    <a:lumMod val="60000"/>
                    <a:lumOff val="40000"/>
                  </a:schemeClr>
                </a:solidFill>
              </a:rPr>
              <a:t>FREKVENCE</a:t>
            </a:r>
          </a:p>
        </p:txBody>
      </p:sp>
      <p:sp>
        <p:nvSpPr>
          <p:cNvPr id="33" name="TextovéPole 32"/>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28649018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délník 3"/>
          <p:cNvSpPr/>
          <p:nvPr/>
        </p:nvSpPr>
        <p:spPr>
          <a:xfrm>
            <a:off x="0" y="4140200"/>
            <a:ext cx="12192000" cy="1874049"/>
          </a:xfrm>
          <a:prstGeom prst="rect">
            <a:avLst/>
          </a:prstGeom>
          <a:solidFill>
            <a:srgbClr val="EFEF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a:xfrm>
            <a:off x="0" y="0"/>
            <a:ext cx="12192000" cy="1325563"/>
          </a:xfrm>
          <a:solidFill>
            <a:srgbClr val="011B28"/>
          </a:solidFill>
        </p:spPr>
        <p:txBody>
          <a:bodyPr/>
          <a:lstStyle/>
          <a:p>
            <a:pPr algn="ctr"/>
            <a:r>
              <a:rPr lang="cs-CZ" b="1" dirty="0">
                <a:solidFill>
                  <a:schemeClr val="bg1"/>
                </a:solidFill>
              </a:rPr>
              <a:t>VLASTNOSTI ZVUKU - </a:t>
            </a:r>
            <a:r>
              <a:rPr lang="cs-CZ" b="1" dirty="0">
                <a:solidFill>
                  <a:schemeClr val="accent1">
                    <a:lumMod val="60000"/>
                    <a:lumOff val="40000"/>
                  </a:schemeClr>
                </a:solidFill>
              </a:rPr>
              <a:t>INTENZITA</a:t>
            </a:r>
          </a:p>
        </p:txBody>
      </p:sp>
      <p:sp>
        <p:nvSpPr>
          <p:cNvPr id="11" name="Obdélník 10"/>
          <p:cNvSpPr/>
          <p:nvPr/>
        </p:nvSpPr>
        <p:spPr>
          <a:xfrm>
            <a:off x="0" y="4665410"/>
            <a:ext cx="6514538" cy="1323439"/>
          </a:xfrm>
          <a:prstGeom prst="rect">
            <a:avLst/>
          </a:prstGeom>
        </p:spPr>
        <p:txBody>
          <a:bodyPr wrap="square">
            <a:spAutoFit/>
          </a:bodyPr>
          <a:lstStyle/>
          <a:p>
            <a:r>
              <a:rPr lang="cs-CZ" sz="1600" b="1" dirty="0">
                <a:solidFill>
                  <a:srgbClr val="00B050"/>
                </a:solidFill>
              </a:rPr>
              <a:t>20 </a:t>
            </a:r>
            <a:r>
              <a:rPr lang="cs-CZ" sz="1600" b="1" dirty="0" err="1">
                <a:solidFill>
                  <a:srgbClr val="00B050"/>
                </a:solidFill>
              </a:rPr>
              <a:t>db</a:t>
            </a:r>
            <a:r>
              <a:rPr lang="cs-CZ" sz="1600" dirty="0">
                <a:solidFill>
                  <a:srgbClr val="00B050"/>
                </a:solidFill>
              </a:rPr>
              <a:t> </a:t>
            </a:r>
            <a:r>
              <a:rPr lang="cs-CZ" sz="1600" dirty="0"/>
              <a:t>	Hluboké ticho, bezvětří, akustické studio</a:t>
            </a:r>
          </a:p>
          <a:p>
            <a:r>
              <a:rPr lang="cs-CZ" sz="1600" b="1" dirty="0"/>
              <a:t>30 </a:t>
            </a:r>
            <a:r>
              <a:rPr lang="cs-CZ" sz="1600" b="1" dirty="0" err="1"/>
              <a:t>db</a:t>
            </a:r>
            <a:r>
              <a:rPr lang="cs-CZ" sz="1600" dirty="0"/>
              <a:t>	Šepot, velmi tichý byt, velmi tichá ulice</a:t>
            </a:r>
          </a:p>
          <a:p>
            <a:r>
              <a:rPr lang="cs-CZ" sz="1600" b="1" dirty="0"/>
              <a:t>40 </a:t>
            </a:r>
            <a:r>
              <a:rPr lang="cs-CZ" sz="1600" b="1" dirty="0" err="1"/>
              <a:t>db</a:t>
            </a:r>
            <a:r>
              <a:rPr lang="cs-CZ" sz="1600" dirty="0"/>
              <a:t>	Tlumený hovor, šum v bytě, tikot budíku</a:t>
            </a:r>
          </a:p>
          <a:p>
            <a:r>
              <a:rPr lang="pt-BR" sz="1600" b="1" dirty="0"/>
              <a:t>50 </a:t>
            </a:r>
            <a:r>
              <a:rPr lang="cs-CZ" sz="1600" b="1" dirty="0" err="1"/>
              <a:t>db</a:t>
            </a:r>
            <a:r>
              <a:rPr lang="cs-CZ" sz="1600" dirty="0"/>
              <a:t>	</a:t>
            </a:r>
            <a:r>
              <a:rPr lang="pt-BR" sz="1600" dirty="0"/>
              <a:t>Klid, tichá pracovna, obracení stránek novin</a:t>
            </a:r>
          </a:p>
          <a:p>
            <a:r>
              <a:rPr lang="cs-CZ" sz="1600" b="1" dirty="0"/>
              <a:t>60 </a:t>
            </a:r>
            <a:r>
              <a:rPr lang="cs-CZ" sz="1600" b="1" dirty="0" err="1"/>
              <a:t>db</a:t>
            </a:r>
            <a:r>
              <a:rPr lang="cs-CZ" sz="1600" dirty="0"/>
              <a:t>	Běžný hovor</a:t>
            </a:r>
          </a:p>
        </p:txBody>
      </p:sp>
      <p:pic>
        <p:nvPicPr>
          <p:cNvPr id="12" name="Picture 2" descr="http://www.asb-portal.cz/UserFiles/Image/stavebnictvi/materialy-a-vyrobky/tepelne-izolace/aplikace-mineralnich-akustickych-vyrobku-pri-upravach-bytoveho-fondu-2835/09-matousek-pdf.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25564"/>
            <a:ext cx="8801100" cy="2634506"/>
          </a:xfrm>
          <a:prstGeom prst="rect">
            <a:avLst/>
          </a:prstGeom>
          <a:noFill/>
          <a:extLst>
            <a:ext uri="{909E8E84-426E-40DD-AFC4-6F175D3DCCD1}">
              <a14:hiddenFill xmlns:a14="http://schemas.microsoft.com/office/drawing/2010/main">
                <a:solidFill>
                  <a:srgbClr val="FFFFFF"/>
                </a:solidFill>
              </a14:hiddenFill>
            </a:ext>
          </a:extLst>
        </p:spPr>
      </p:pic>
      <p:sp>
        <p:nvSpPr>
          <p:cNvPr id="13" name="Obdélník 12"/>
          <p:cNvSpPr/>
          <p:nvPr/>
        </p:nvSpPr>
        <p:spPr>
          <a:xfrm>
            <a:off x="163502" y="1434082"/>
            <a:ext cx="4632587" cy="314785"/>
          </a:xfrm>
          <a:prstGeom prst="rect">
            <a:avLst/>
          </a:prstGeom>
          <a:solidFill>
            <a:schemeClr val="tx1"/>
          </a:solidFill>
        </p:spPr>
        <p:txBody>
          <a:bodyPr>
            <a:spAutoFit/>
          </a:bodyPr>
          <a:lstStyle/>
          <a:p>
            <a:r>
              <a:rPr lang="cs-CZ" b="1" dirty="0">
                <a:solidFill>
                  <a:schemeClr val="bg1"/>
                </a:solidFill>
              </a:rPr>
              <a:t>Hladina intenzity zvuku </a:t>
            </a:r>
            <a:r>
              <a:rPr lang="cs-CZ" dirty="0">
                <a:solidFill>
                  <a:schemeClr val="bg1"/>
                </a:solidFill>
              </a:rPr>
              <a:t>(hlasitost) – </a:t>
            </a:r>
            <a:r>
              <a:rPr lang="cs-CZ" b="1" dirty="0">
                <a:solidFill>
                  <a:schemeClr val="bg1"/>
                </a:solidFill>
              </a:rPr>
              <a:t>decibel</a:t>
            </a:r>
          </a:p>
        </p:txBody>
      </p:sp>
      <p:sp>
        <p:nvSpPr>
          <p:cNvPr id="14" name="TextovéPole 13"/>
          <p:cNvSpPr txBox="1">
            <a:spLocks noChangeAspect="1"/>
          </p:cNvSpPr>
          <p:nvPr/>
        </p:nvSpPr>
        <p:spPr>
          <a:xfrm>
            <a:off x="557368" y="3506687"/>
            <a:ext cx="1923271" cy="276999"/>
          </a:xfrm>
          <a:prstGeom prst="rect">
            <a:avLst/>
          </a:prstGeom>
          <a:solidFill>
            <a:srgbClr val="009900"/>
          </a:solidFill>
          <a:ln w="3175">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spAutoFit/>
          </a:bodyPr>
          <a:lstStyle>
            <a:defPPr>
              <a:defRPr lang="en-GB"/>
            </a:defPPr>
          </a:lstStyle>
          <a:p>
            <a:pPr algn="ctr">
              <a:spcAft>
                <a:spcPts val="600"/>
              </a:spcAft>
            </a:pPr>
            <a:r>
              <a:rPr lang="cs-CZ" dirty="0"/>
              <a:t>práh slyšitelnosti</a:t>
            </a:r>
          </a:p>
        </p:txBody>
      </p:sp>
      <p:sp>
        <p:nvSpPr>
          <p:cNvPr id="15" name="TextovéPole 14"/>
          <p:cNvSpPr txBox="1">
            <a:spLocks noChangeAspect="1"/>
          </p:cNvSpPr>
          <p:nvPr/>
        </p:nvSpPr>
        <p:spPr>
          <a:xfrm>
            <a:off x="4905848" y="3500804"/>
            <a:ext cx="1923271" cy="276999"/>
          </a:xfrm>
          <a:prstGeom prst="rect">
            <a:avLst/>
          </a:prstGeom>
          <a:solidFill>
            <a:srgbClr val="C00000"/>
          </a:solidFill>
          <a:ln w="3175">
            <a:noFill/>
          </a:ln>
          <a:effectLst>
            <a:outerShdw blurRad="50800" dist="38100" dir="2700000" algn="tl" rotWithShape="0">
              <a:prstClr val="black">
                <a:alpha val="40000"/>
              </a:prstClr>
            </a:outerShdw>
            <a:reflection blurRad="6350" stA="52000" endA="300" endPos="35000" dir="5400000" sy="-100000" algn="bl" rotWithShape="0"/>
          </a:effectLst>
        </p:spPr>
        <p:style>
          <a:lnRef idx="2">
            <a:schemeClr val="accent3">
              <a:shade val="50000"/>
            </a:schemeClr>
          </a:lnRef>
          <a:fillRef idx="1">
            <a:schemeClr val="accent3"/>
          </a:fillRef>
          <a:effectRef idx="0">
            <a:schemeClr val="accent3"/>
          </a:effectRef>
          <a:fontRef idx="minor">
            <a:schemeClr val="lt1"/>
          </a:fontRef>
        </p:style>
        <p:txBody>
          <a:bodyPr wrap="square" lIns="36000" tIns="0" rIns="36000" bIns="0" rtlCol="0">
            <a:spAutoFit/>
          </a:bodyPr>
          <a:lstStyle>
            <a:defPPr>
              <a:defRPr lang="en-GB"/>
            </a:defPPr>
          </a:lstStyle>
          <a:p>
            <a:pPr algn="ctr">
              <a:spcAft>
                <a:spcPts val="600"/>
              </a:spcAft>
            </a:pPr>
            <a:r>
              <a:rPr lang="cs-CZ" dirty="0"/>
              <a:t>práh bolesti</a:t>
            </a:r>
          </a:p>
        </p:txBody>
      </p:sp>
      <p:cxnSp>
        <p:nvCxnSpPr>
          <p:cNvPr id="16" name="Přímá spojnice 15"/>
          <p:cNvCxnSpPr/>
          <p:nvPr/>
        </p:nvCxnSpPr>
        <p:spPr bwMode="auto">
          <a:xfrm>
            <a:off x="863848" y="2987749"/>
            <a:ext cx="0" cy="416849"/>
          </a:xfrm>
          <a:prstGeom prst="line">
            <a:avLst/>
          </a:prstGeom>
          <a:solidFill>
            <a:srgbClr val="00B8FF"/>
          </a:solidFill>
          <a:ln w="28575" cap="flat" cmpd="sng" algn="ctr">
            <a:solidFill>
              <a:srgbClr val="009900"/>
            </a:solidFill>
            <a:prstDash val="solid"/>
            <a:round/>
            <a:headEnd type="none" w="med" len="med"/>
            <a:tailEnd type="none" w="med" len="med"/>
          </a:ln>
          <a:effectLst/>
        </p:spPr>
      </p:cxnSp>
      <p:cxnSp>
        <p:nvCxnSpPr>
          <p:cNvPr id="17" name="Přímá spojnice 16"/>
          <p:cNvCxnSpPr/>
          <p:nvPr/>
        </p:nvCxnSpPr>
        <p:spPr bwMode="auto">
          <a:xfrm>
            <a:off x="7056536" y="2915741"/>
            <a:ext cx="0" cy="496435"/>
          </a:xfrm>
          <a:prstGeom prst="line">
            <a:avLst/>
          </a:prstGeom>
          <a:solidFill>
            <a:srgbClr val="00B8FF"/>
          </a:solidFill>
          <a:ln w="28575" cap="flat" cmpd="sng" algn="ctr">
            <a:solidFill>
              <a:schemeClr val="accent1"/>
            </a:solidFill>
            <a:prstDash val="solid"/>
            <a:round/>
            <a:headEnd type="none" w="med" len="med"/>
            <a:tailEnd type="none" w="med" len="med"/>
          </a:ln>
          <a:effectLst/>
        </p:spPr>
      </p:cxnSp>
      <p:sp>
        <p:nvSpPr>
          <p:cNvPr id="21" name="Obdélník 20"/>
          <p:cNvSpPr/>
          <p:nvPr/>
        </p:nvSpPr>
        <p:spPr>
          <a:xfrm>
            <a:off x="163502" y="4204358"/>
            <a:ext cx="4632587" cy="369332"/>
          </a:xfrm>
          <a:prstGeom prst="rect">
            <a:avLst/>
          </a:prstGeom>
          <a:solidFill>
            <a:srgbClr val="5D81BD"/>
          </a:solidFill>
        </p:spPr>
        <p:txBody>
          <a:bodyPr wrap="square">
            <a:spAutoFit/>
          </a:bodyPr>
          <a:lstStyle/>
          <a:p>
            <a:r>
              <a:rPr lang="cs-CZ" b="1" dirty="0">
                <a:solidFill>
                  <a:schemeClr val="accent6">
                    <a:lumMod val="20000"/>
                    <a:lumOff val="80000"/>
                  </a:schemeClr>
                </a:solidFill>
              </a:rPr>
              <a:t>Vnímání intenzity zvuku</a:t>
            </a:r>
            <a:endParaRPr lang="cs-CZ" dirty="0">
              <a:solidFill>
                <a:schemeClr val="accent6">
                  <a:lumMod val="20000"/>
                  <a:lumOff val="80000"/>
                </a:schemeClr>
              </a:solidFill>
            </a:endParaRPr>
          </a:p>
        </p:txBody>
      </p:sp>
      <p:sp>
        <p:nvSpPr>
          <p:cNvPr id="23" name="Obdélník 22"/>
          <p:cNvSpPr/>
          <p:nvPr/>
        </p:nvSpPr>
        <p:spPr>
          <a:xfrm>
            <a:off x="5677462" y="4419189"/>
            <a:ext cx="6514538" cy="1569660"/>
          </a:xfrm>
          <a:prstGeom prst="rect">
            <a:avLst/>
          </a:prstGeom>
        </p:spPr>
        <p:txBody>
          <a:bodyPr wrap="square">
            <a:spAutoFit/>
          </a:bodyPr>
          <a:lstStyle/>
          <a:p>
            <a:r>
              <a:rPr lang="cs-CZ" sz="1600" b="1" dirty="0"/>
              <a:t>70 </a:t>
            </a:r>
            <a:r>
              <a:rPr lang="cs-CZ" sz="1600" b="1" dirty="0" err="1"/>
              <a:t>db</a:t>
            </a:r>
            <a:r>
              <a:rPr lang="cs-CZ" sz="1600" dirty="0"/>
              <a:t>	Mírný hluk, hlučná ulice, běžný poslech televize</a:t>
            </a:r>
          </a:p>
          <a:p>
            <a:r>
              <a:rPr lang="cs-CZ" sz="1600" b="1" dirty="0"/>
              <a:t>80 </a:t>
            </a:r>
            <a:r>
              <a:rPr lang="cs-CZ" sz="1600" b="1" dirty="0" err="1"/>
              <a:t>db</a:t>
            </a:r>
            <a:r>
              <a:rPr lang="cs-CZ" sz="1600" dirty="0"/>
              <a:t>	Velmi silná reprodukovaná hudba, vysavač v blízkosti</a:t>
            </a:r>
          </a:p>
          <a:p>
            <a:r>
              <a:rPr lang="cs-CZ" sz="1600" b="1" dirty="0"/>
              <a:t>90 </a:t>
            </a:r>
            <a:r>
              <a:rPr lang="cs-CZ" sz="1600" b="1" dirty="0" err="1"/>
              <a:t>db</a:t>
            </a:r>
            <a:r>
              <a:rPr lang="cs-CZ" sz="1600" dirty="0"/>
              <a:t>	Silný hluk, jedoucí vlak</a:t>
            </a:r>
          </a:p>
          <a:p>
            <a:r>
              <a:rPr lang="cs-CZ" sz="1600" b="1" dirty="0"/>
              <a:t>100 </a:t>
            </a:r>
            <a:r>
              <a:rPr lang="cs-CZ" sz="1600" b="1" dirty="0" err="1"/>
              <a:t>db</a:t>
            </a:r>
            <a:r>
              <a:rPr lang="cs-CZ" sz="1600" dirty="0"/>
              <a:t>	Sbíječka, prádelna, maximální hluk motoru</a:t>
            </a:r>
          </a:p>
          <a:p>
            <a:r>
              <a:rPr lang="cs-CZ" sz="1600" b="1" dirty="0"/>
              <a:t>110 </a:t>
            </a:r>
            <a:r>
              <a:rPr lang="cs-CZ" sz="1600" b="1" dirty="0" err="1"/>
              <a:t>db</a:t>
            </a:r>
            <a:r>
              <a:rPr lang="cs-CZ" sz="1600" dirty="0"/>
              <a:t>	Velmi silný hluk, živá rocková hudba, kovárna kotlu</a:t>
            </a:r>
          </a:p>
          <a:p>
            <a:r>
              <a:rPr lang="cs-CZ" sz="1600" b="1" dirty="0">
                <a:solidFill>
                  <a:srgbClr val="FF0000"/>
                </a:solidFill>
              </a:rPr>
              <a:t>120 </a:t>
            </a:r>
            <a:r>
              <a:rPr lang="cs-CZ" sz="1600" b="1" dirty="0" err="1">
                <a:solidFill>
                  <a:srgbClr val="FF0000"/>
                </a:solidFill>
              </a:rPr>
              <a:t>db</a:t>
            </a:r>
            <a:r>
              <a:rPr lang="cs-CZ" sz="1600" dirty="0"/>
              <a:t>	Startující proudové letadlo</a:t>
            </a:r>
          </a:p>
        </p:txBody>
      </p:sp>
      <p:pic>
        <p:nvPicPr>
          <p:cNvPr id="10" name="Picture 4" descr="http://www.techmania.cz/edutorium/data/fil_4436.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37108" y="1406410"/>
            <a:ext cx="3656284" cy="3012779"/>
          </a:xfrm>
          <a:prstGeom prst="rect">
            <a:avLst/>
          </a:prstGeom>
          <a:noFill/>
          <a:extLst>
            <a:ext uri="{909E8E84-426E-40DD-AFC4-6F175D3DCCD1}">
              <a14:hiddenFill xmlns:a14="http://schemas.microsoft.com/office/drawing/2010/main">
                <a:solidFill>
                  <a:srgbClr val="FFFFFF"/>
                </a:solidFill>
              </a14:hiddenFill>
            </a:ext>
          </a:extLst>
        </p:spPr>
      </p:pic>
      <p:sp>
        <p:nvSpPr>
          <p:cNvPr id="24" name="TextovéPole 23"/>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13829154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VLASTNOSTI ZVUKU - </a:t>
            </a:r>
            <a:r>
              <a:rPr lang="cs-CZ" b="1">
                <a:solidFill>
                  <a:schemeClr val="accent1">
                    <a:lumMod val="60000"/>
                    <a:lumOff val="40000"/>
                  </a:schemeClr>
                </a:solidFill>
              </a:rPr>
              <a:t>BARVA</a:t>
            </a:r>
          </a:p>
        </p:txBody>
      </p:sp>
      <p:pic>
        <p:nvPicPr>
          <p:cNvPr id="1026" name="Picture 2" descr="Sound Harmonics And Harmonic Distortion Explaine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95954"/>
            <a:ext cx="7127747" cy="34888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ound What causes sound? vibrations of molecules. - ppt download"/>
          <p:cNvPicPr>
            <a:picLocks noChangeAspect="1" noChangeArrowheads="1"/>
          </p:cNvPicPr>
          <p:nvPr/>
        </p:nvPicPr>
        <p:blipFill rotWithShape="1">
          <a:blip r:embed="rId4">
            <a:extLst>
              <a:ext uri="{28A0092B-C50C-407E-A947-70E740481C1C}">
                <a14:useLocalDpi xmlns:a14="http://schemas.microsoft.com/office/drawing/2010/main" val="0"/>
              </a:ext>
            </a:extLst>
          </a:blip>
          <a:srcRect t="34133"/>
          <a:stretch/>
        </p:blipFill>
        <p:spPr bwMode="auto">
          <a:xfrm>
            <a:off x="7002402" y="3441699"/>
            <a:ext cx="5087997" cy="25134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usical Instruments and Sound- Weekly Blog (3/11-3/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2402" y="1579322"/>
            <a:ext cx="4978493" cy="1608618"/>
          </a:xfrm>
          <a:prstGeom prst="rect">
            <a:avLst/>
          </a:prstGeom>
          <a:noFill/>
          <a:extLst>
            <a:ext uri="{909E8E84-426E-40DD-AFC4-6F175D3DCCD1}">
              <a14:hiddenFill xmlns:a14="http://schemas.microsoft.com/office/drawing/2010/main">
                <a:solidFill>
                  <a:srgbClr val="FFFFFF"/>
                </a:solidFill>
              </a14:hiddenFill>
            </a:ext>
          </a:extLst>
        </p:spPr>
      </p:pic>
      <p:sp>
        <p:nvSpPr>
          <p:cNvPr id="20" name="TextovéPole 19"/>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631129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0" name="Picture 12" descr="Audio-Technica AE6100 HyperCardioid Dynamic Handheld Microphone | Full  Compass System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6" y="3638824"/>
            <a:ext cx="2800133" cy="2800133"/>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Tascam TM-60 | Mikrofon pojemnościowy zasilany bateryjni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95587" y="1412034"/>
            <a:ext cx="6600825" cy="385228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an sound change to energy? - Quora"/>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4445" y="1903211"/>
            <a:ext cx="2716993" cy="2033864"/>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TYPY MIKROFONŮ</a:t>
            </a:r>
            <a:endParaRPr lang="cs-CZ" b="1">
              <a:solidFill>
                <a:schemeClr val="accent1">
                  <a:lumMod val="60000"/>
                  <a:lumOff val="40000"/>
                </a:schemeClr>
              </a:solidFill>
            </a:endParaRPr>
          </a:p>
        </p:txBody>
      </p:sp>
      <p:pic>
        <p:nvPicPr>
          <p:cNvPr id="2054" name="Picture 6" descr="Vonyx CM400B Studio Condenser Microphone Black/Gold"/>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93300" y="4144107"/>
            <a:ext cx="1769504" cy="176950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ondenser microphon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27021" y="1773968"/>
            <a:ext cx="2964979" cy="2264708"/>
          </a:xfrm>
          <a:prstGeom prst="rect">
            <a:avLst/>
          </a:prstGeom>
          <a:noFill/>
          <a:extLst>
            <a:ext uri="{909E8E84-426E-40DD-AFC4-6F175D3DCCD1}">
              <a14:hiddenFill xmlns:a14="http://schemas.microsoft.com/office/drawing/2010/main">
                <a:solidFill>
                  <a:srgbClr val="FFFFFF"/>
                </a:solidFill>
              </a14:hiddenFill>
            </a:ext>
          </a:extLst>
        </p:spPr>
      </p:pic>
      <p:sp>
        <p:nvSpPr>
          <p:cNvPr id="14" name="TextovéPole 13"/>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21650827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PARAMETRY MIKROFONŮ</a:t>
            </a:r>
            <a:endParaRPr lang="cs-CZ" b="1">
              <a:solidFill>
                <a:schemeClr val="accent1">
                  <a:lumMod val="60000"/>
                  <a:lumOff val="40000"/>
                </a:schemeClr>
              </a:solidFill>
            </a:endParaRPr>
          </a:p>
        </p:txBody>
      </p:sp>
      <p:pic>
        <p:nvPicPr>
          <p:cNvPr id="4108" name="Picture 12" descr="AKG D12 VR Dynamic Instrument Micropho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7154"/>
            <a:ext cx="8226888" cy="3311046"/>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Gear Talk: Micing a Speaker (Lapels and Podiums) – Studio. Stage. Li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803" y="3429163"/>
            <a:ext cx="4307197" cy="246125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Voice-over Recording Studio Ti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36845" y="1474249"/>
            <a:ext cx="3203112" cy="182221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2: Common microphone characteristics, adopted from Pulkki and Hirvonen... |  Download Scientific Diagr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1519" y="4600471"/>
            <a:ext cx="5319481" cy="1364290"/>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descr="DSAS směrový mikrofon Yukon/odposlech na dálku"/>
          <p:cNvPicPr>
            <a:picLocks noChangeAspect="1" noChangeArrowheads="1"/>
          </p:cNvPicPr>
          <p:nvPr/>
        </p:nvPicPr>
        <p:blipFill rotWithShape="1">
          <a:blip r:embed="rId7">
            <a:extLst>
              <a:ext uri="{28A0092B-C50C-407E-A947-70E740481C1C}">
                <a14:useLocalDpi xmlns:a14="http://schemas.microsoft.com/office/drawing/2010/main" val="0"/>
              </a:ext>
            </a:extLst>
          </a:blip>
          <a:srcRect t="28516" b="20550"/>
          <a:stretch/>
        </p:blipFill>
        <p:spPr bwMode="auto">
          <a:xfrm>
            <a:off x="0" y="4655711"/>
            <a:ext cx="2461667" cy="1253809"/>
          </a:xfrm>
          <a:prstGeom prst="rect">
            <a:avLst/>
          </a:prstGeom>
          <a:noFill/>
          <a:extLst>
            <a:ext uri="{909E8E84-426E-40DD-AFC4-6F175D3DCCD1}">
              <a14:hiddenFill xmlns:a14="http://schemas.microsoft.com/office/drawing/2010/main">
                <a:solidFill>
                  <a:srgbClr val="FFFFFF"/>
                </a:solidFill>
              </a14:hiddenFill>
            </a:ext>
          </a:extLst>
        </p:spPr>
      </p:pic>
      <p:sp>
        <p:nvSpPr>
          <p:cNvPr id="3" name="TextovéPole 2"/>
          <p:cNvSpPr txBox="1"/>
          <p:nvPr/>
        </p:nvSpPr>
        <p:spPr>
          <a:xfrm>
            <a:off x="190500" y="1374683"/>
            <a:ext cx="5349412" cy="646331"/>
          </a:xfrm>
          <a:prstGeom prst="rect">
            <a:avLst/>
          </a:prstGeom>
          <a:solidFill>
            <a:schemeClr val="accent5">
              <a:lumMod val="50000"/>
            </a:schemeClr>
          </a:solidFill>
        </p:spPr>
        <p:txBody>
          <a:bodyPr wrap="square" rtlCol="0">
            <a:spAutoFit/>
          </a:bodyPr>
          <a:lstStyle/>
          <a:p>
            <a:pPr algn="ctr"/>
            <a:r>
              <a:rPr lang="cs-CZ" b="1">
                <a:solidFill>
                  <a:schemeClr val="bg1"/>
                </a:solidFill>
              </a:rPr>
              <a:t>FREKVENČNÍ </a:t>
            </a:r>
            <a:br>
              <a:rPr lang="cs-CZ">
                <a:solidFill>
                  <a:schemeClr val="bg1"/>
                </a:solidFill>
              </a:rPr>
            </a:br>
            <a:r>
              <a:rPr lang="cs-CZ">
                <a:solidFill>
                  <a:schemeClr val="bg1"/>
                </a:solidFill>
              </a:rPr>
              <a:t>CHARAKTERISTIKA</a:t>
            </a:r>
          </a:p>
        </p:txBody>
      </p:sp>
      <p:sp>
        <p:nvSpPr>
          <p:cNvPr id="20" name="TextovéPole 19"/>
          <p:cNvSpPr txBox="1"/>
          <p:nvPr/>
        </p:nvSpPr>
        <p:spPr>
          <a:xfrm>
            <a:off x="5765800" y="1374682"/>
            <a:ext cx="2235200" cy="646331"/>
          </a:xfrm>
          <a:prstGeom prst="rect">
            <a:avLst/>
          </a:prstGeom>
          <a:solidFill>
            <a:schemeClr val="accent2">
              <a:lumMod val="75000"/>
            </a:schemeClr>
          </a:solidFill>
        </p:spPr>
        <p:txBody>
          <a:bodyPr wrap="square" rtlCol="0">
            <a:spAutoFit/>
          </a:bodyPr>
          <a:lstStyle/>
          <a:p>
            <a:pPr algn="ctr"/>
            <a:r>
              <a:rPr lang="cs-CZ" b="1">
                <a:solidFill>
                  <a:schemeClr val="bg1"/>
                </a:solidFill>
              </a:rPr>
              <a:t>SMĚROVÁ</a:t>
            </a:r>
            <a:br>
              <a:rPr lang="cs-CZ">
                <a:solidFill>
                  <a:schemeClr val="bg1"/>
                </a:solidFill>
              </a:rPr>
            </a:br>
            <a:r>
              <a:rPr lang="cs-CZ">
                <a:solidFill>
                  <a:schemeClr val="bg1"/>
                </a:solidFill>
              </a:rPr>
              <a:t>CHARAKTERISTIKA</a:t>
            </a: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29314721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DIGITALIZACE ZVUKU</a:t>
            </a:r>
            <a:endParaRPr lang="cs-CZ" b="1">
              <a:solidFill>
                <a:schemeClr val="accent1">
                  <a:lumMod val="60000"/>
                  <a:lumOff val="40000"/>
                </a:schemeClr>
              </a:solidFill>
            </a:endParaRPr>
          </a:p>
        </p:txBody>
      </p:sp>
      <p:pic>
        <p:nvPicPr>
          <p:cNvPr id="3078" name="Picture 6" descr="Fundamentals of data representation: Analogue and digital - Wikibooks, open  books for an open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85899"/>
            <a:ext cx="6178033" cy="213142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GCSE ICT - Analogue and Digital Dat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767506"/>
            <a:ext cx="5937202" cy="2260008"/>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IGCSE ICT - Analogue and Digital Da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0" y="3767505"/>
            <a:ext cx="6416675" cy="226000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Better Sound for Commercial Installati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4082" y="1348745"/>
            <a:ext cx="6017918" cy="2407168"/>
          </a:xfrm>
          <a:prstGeom prst="rect">
            <a:avLst/>
          </a:prstGeom>
          <a:noFill/>
          <a:extLst>
            <a:ext uri="{909E8E84-426E-40DD-AFC4-6F175D3DCCD1}">
              <a14:hiddenFill xmlns:a14="http://schemas.microsoft.com/office/drawing/2010/main">
                <a:solidFill>
                  <a:srgbClr val="FFFFFF"/>
                </a:solidFill>
              </a14:hiddenFill>
            </a:ext>
          </a:extLst>
        </p:spPr>
      </p:pic>
      <p:sp>
        <p:nvSpPr>
          <p:cNvPr id="9" name="TextovéPole 8"/>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spTree>
    <p:extLst>
      <p:ext uri="{BB962C8B-B14F-4D97-AF65-F5344CB8AC3E}">
        <p14:creationId xmlns:p14="http://schemas.microsoft.com/office/powerpoint/2010/main" val="951306492"/>
      </p:ext>
    </p:extLst>
  </p:cSld>
  <p:clrMapOvr>
    <a:masterClrMapping/>
  </p:clrMapOvr>
</p:sld>
</file>

<file path=ppt/theme/theme1.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bb4d8078-d11c-4eac-87f3-0b4fabbbd9d2">
      <UserInfo>
        <DisplayName>Členové webu IT4 PVY - Lu</DisplayName>
        <AccountId>8</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5FD2A013C80FC14385412CFAA9695267" ma:contentTypeVersion="11" ma:contentTypeDescription="Vytvoří nový dokument" ma:contentTypeScope="" ma:versionID="7a7cbddce28c315e3c9bf02866f2aee4">
  <xsd:schema xmlns:xsd="http://www.w3.org/2001/XMLSchema" xmlns:xs="http://www.w3.org/2001/XMLSchema" xmlns:p="http://schemas.microsoft.com/office/2006/metadata/properties" xmlns:ns2="fce2d5ef-b06a-4933-bcfa-7fc95f7f8be3" xmlns:ns3="bb4d8078-d11c-4eac-87f3-0b4fabbbd9d2" targetNamespace="http://schemas.microsoft.com/office/2006/metadata/properties" ma:root="true" ma:fieldsID="e29a7774875be74c2e09852215ac61d4" ns2:_="" ns3:_="">
    <xsd:import namespace="fce2d5ef-b06a-4933-bcfa-7fc95f7f8be3"/>
    <xsd:import namespace="bb4d8078-d11c-4eac-87f3-0b4fabbbd9d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e2d5ef-b06a-4933-bcfa-7fc95f7f8b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ObjectDetectorVersions" ma:index="18"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b4d8078-d11c-4eac-87f3-0b4fabbbd9d2" elementFormDefault="qualified">
    <xsd:import namespace="http://schemas.microsoft.com/office/2006/documentManagement/types"/>
    <xsd:import namespace="http://schemas.microsoft.com/office/infopath/2007/PartnerControls"/>
    <xsd:element name="SharedWithUsers" ma:index="10" nillable="true" ma:displayName="Sdílí se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dílené s podrobnostm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82B21A4-B61B-4AEC-A685-1B18C02BF48F}">
  <ds:schemaRefs>
    <ds:schemaRef ds:uri="http://schemas.microsoft.com/sharepoint/v3/contenttype/forms"/>
  </ds:schemaRefs>
</ds:datastoreItem>
</file>

<file path=customXml/itemProps2.xml><?xml version="1.0" encoding="utf-8"?>
<ds:datastoreItem xmlns:ds="http://schemas.openxmlformats.org/officeDocument/2006/customXml" ds:itemID="{A0D7D040-0196-400F-9726-5B6F27F8484F}">
  <ds:schemaRefs>
    <ds:schemaRef ds:uri="http://schemas.microsoft.com/office/2006/metadata/properties"/>
    <ds:schemaRef ds:uri="http://schemas.microsoft.com/office/infopath/2007/PartnerControls"/>
    <ds:schemaRef ds:uri="bb4d8078-d11c-4eac-87f3-0b4fabbbd9d2"/>
  </ds:schemaRefs>
</ds:datastoreItem>
</file>

<file path=customXml/itemProps3.xml><?xml version="1.0" encoding="utf-8"?>
<ds:datastoreItem xmlns:ds="http://schemas.openxmlformats.org/officeDocument/2006/customXml" ds:itemID="{76F28451-B67A-478E-A28B-6D969BFDF0B4}"/>
</file>

<file path=docProps/app.xml><?xml version="1.0" encoding="utf-8"?>
<Properties xmlns="http://schemas.openxmlformats.org/officeDocument/2006/extended-properties" xmlns:vt="http://schemas.openxmlformats.org/officeDocument/2006/docPropsVTypes">
  <TotalTime>4314</TotalTime>
  <Words>5330</Words>
  <Application>Microsoft Office PowerPoint</Application>
  <PresentationFormat>Widescreen</PresentationFormat>
  <Paragraphs>374</Paragraphs>
  <Slides>32</Slides>
  <Notes>31</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Motiv Office</vt:lpstr>
      <vt:lpstr>ZPRACOVÁNÍ ZVUKU NA POČÍTAČI</vt:lpstr>
      <vt:lpstr>FYZIKÁLNÍ PODSTATA ZVUKU</vt:lpstr>
      <vt:lpstr>ZDROJE ZVUKU</vt:lpstr>
      <vt:lpstr>VLASTNOSTI ZVUKU - FREKVENCE</vt:lpstr>
      <vt:lpstr>VLASTNOSTI ZVUKU - INTENZITA</vt:lpstr>
      <vt:lpstr>VLASTNOSTI ZVUKU - BARVA</vt:lpstr>
      <vt:lpstr>TYPY MIKROFONŮ</vt:lpstr>
      <vt:lpstr>PARAMETRY MIKROFONŮ</vt:lpstr>
      <vt:lpstr>DIGITALIZACE ZVUKU</vt:lpstr>
      <vt:lpstr>VZORKOVÁNÍ A KVANTOVÁNÍ</vt:lpstr>
      <vt:lpstr>TECHNOLOGIE DIGITÁLNÍHO AUDIA</vt:lpstr>
      <vt:lpstr>KOMPRESE ZVUKU</vt:lpstr>
      <vt:lpstr>PSYCHOAKUSTICKÝ MODEL</vt:lpstr>
      <vt:lpstr>MASKOVÁNÍ AUDIOSIGNÁLU</vt:lpstr>
      <vt:lpstr>AUDIO FORMÁTY A KODEKY</vt:lpstr>
      <vt:lpstr>NEKOMPRIMOVANÉ AUDIOFORMÁTY</vt:lpstr>
      <vt:lpstr>AUDIOFORMÁTY S BEZZTRÁTOVOU KOMPRESÍ</vt:lpstr>
      <vt:lpstr>AUDIOFORMÁTY SE ZTRÁTOVOU KOMPRESÍ</vt:lpstr>
      <vt:lpstr>PARAMETRY FORMÁTU MP3</vt:lpstr>
      <vt:lpstr>ZVUKOVÁ SYNTÉZA - WAVETABLE SYNTÉZA</vt:lpstr>
      <vt:lpstr>ZVUKOVÁ SYNTÉZA - FM SYNTÉZA</vt:lpstr>
      <vt:lpstr>MIDI - DIGITÁLNÍ HUDBA</vt:lpstr>
      <vt:lpstr>SOFTWARE - EDITACE ZVUKU</vt:lpstr>
      <vt:lpstr>SOFTWARE - TRACKOVANÁ HUDBA</vt:lpstr>
      <vt:lpstr>SOFTWARE - MIDI</vt:lpstr>
      <vt:lpstr>SOFTWARE - AUDIOPŘEHRÁVAČE</vt:lpstr>
      <vt:lpstr>SOFTWARE - KONVERZE AUDIA</vt:lpstr>
      <vt:lpstr>STREAMING AUDIA</vt:lpstr>
      <vt:lpstr>PODCASTING</vt:lpstr>
      <vt:lpstr>ROZPOZNÁVÁNÍ ŘEČI</vt:lpstr>
      <vt:lpstr>SYNTÉZA ŘEČI</vt:lpstr>
      <vt:lpstr>ZÁZNAM ZVUKU - ZÁSADY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ml</dc:creator>
  <cp:lastModifiedBy>ml</cp:lastModifiedBy>
  <cp:revision>392</cp:revision>
  <dcterms:created xsi:type="dcterms:W3CDTF">2020-05-15T14:23:29Z</dcterms:created>
  <dcterms:modified xsi:type="dcterms:W3CDTF">2021-10-18T21:41:08Z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0x0101005FD2A013C80FC14385412CFAA9695267</vt:lpwstr>
  </property>
</Properties>
</file>